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60" r:id="rId4"/>
    <p:sldId id="277" r:id="rId5"/>
    <p:sldId id="264" r:id="rId6"/>
    <p:sldId id="278" r:id="rId7"/>
    <p:sldId id="266" r:id="rId8"/>
    <p:sldId id="279" r:id="rId9"/>
    <p:sldId id="270" r:id="rId10"/>
    <p:sldId id="280" r:id="rId11"/>
    <p:sldId id="275" r:id="rId12"/>
    <p:sldId id="281" r:id="rId13"/>
    <p:sldId id="259" r:id="rId14"/>
    <p:sldId id="282" r:id="rId15"/>
    <p:sldId id="271" r:id="rId16"/>
    <p:sldId id="283" r:id="rId17"/>
    <p:sldId id="269" r:id="rId18"/>
    <p:sldId id="284" r:id="rId19"/>
    <p:sldId id="273" r:id="rId20"/>
    <p:sldId id="285" r:id="rId21"/>
    <p:sldId id="274" r:id="rId22"/>
    <p:sldId id="286" r:id="rId23"/>
    <p:sldId id="268" r:id="rId2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6F415-7CF1-4CF7-9845-BB7F79CDD2A7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F0344-8A96-48F4-8AF7-2C6705DD01B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0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9A046-27CD-4C0F-A8D4-7F102876BB56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F1068-0A92-4128-B56C-3E3C8DA1D00D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5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9E8E7-1090-49BD-BA1E-3F9ADF4491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8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9E8E7-1090-49BD-BA1E-3F9ADF4491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8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E23D32-EF5C-4ADA-BECA-DC03839B49AF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D17655-6CBD-4F6B-B72C-E7C31D37DFDA}" type="slidenum">
              <a:rPr lang="ru-RU" smtClean="0"/>
              <a:t>‹Nr.›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458200" cy="38164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Состояние </a:t>
            </a:r>
            <a:br>
              <a:rPr lang="ru-RU" sz="2400" b="1" dirty="0" smtClean="0"/>
            </a:br>
            <a:r>
              <a:rPr lang="ru-RU" sz="2400" b="1" dirty="0" smtClean="0"/>
              <a:t>системы обращения с отходами производства и потребления в Калининградской области. </a:t>
            </a:r>
            <a:br>
              <a:rPr lang="ru-RU" sz="2400" b="1" dirty="0" smtClean="0"/>
            </a:br>
            <a:r>
              <a:rPr lang="ru-RU" sz="2400" b="1" dirty="0" smtClean="0"/>
              <a:t>Единый оператор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56"/>
            <a:ext cx="8458200" cy="14436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ПРАВИТЕЛЬСТВО КАЛИНИНГРАДСКОЙ ОБЛАСТИ</a:t>
            </a:r>
          </a:p>
          <a:p>
            <a:pPr algn="ctr"/>
            <a:r>
              <a:rPr lang="ru-RU" dirty="0"/>
              <a:t>МИНИСТЕРСТВО ПРИРОДНЫХ РЕСУРСОВ И ЭКОЛОГИИ</a:t>
            </a:r>
          </a:p>
          <a:p>
            <a:pPr algn="ctr"/>
            <a:r>
              <a:rPr lang="ru-RU" dirty="0"/>
              <a:t>КАЛИНИНГРАДСКОЙ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54452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Н.А. Пожарова, начальник отдела регулирования обращения с отходами производства и потребления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2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666" y="912245"/>
            <a:ext cx="79612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</a:t>
            </a:r>
            <a:r>
              <a:rPr lang="de-DE" dirty="0" smtClean="0"/>
              <a:t>erabschiedete</a:t>
            </a:r>
            <a:r>
              <a:rPr lang="de-DE" dirty="0"/>
              <a:t> normative Rechtsakte im Rahmen der Einführung </a:t>
            </a:r>
            <a:r>
              <a:rPr lang="de-DE" dirty="0" smtClean="0"/>
              <a:t>eines </a:t>
            </a:r>
            <a:r>
              <a:rPr lang="de-DE" dirty="0"/>
              <a:t>neuen Abfallwirtschaftssystems im Gebiet </a:t>
            </a:r>
            <a:r>
              <a:rPr lang="de-DE" dirty="0" smtClean="0"/>
              <a:t>Kaliningrad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0581" y="2751232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71201" y="2228012"/>
            <a:ext cx="756215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chemeClr val="tx1"/>
                </a:solidFill>
              </a:rPr>
              <a:t>“Beschlussvorlage </a:t>
            </a:r>
            <a:r>
              <a:rPr lang="de-DE" dirty="0">
                <a:solidFill>
                  <a:schemeClr val="tx1"/>
                </a:solidFill>
              </a:rPr>
              <a:t>der Regierung des Kaliningrader Gebiets „Über die Verabschiedung des </a:t>
            </a:r>
            <a:r>
              <a:rPr lang="de-DE" dirty="0" smtClean="0">
                <a:solidFill>
                  <a:schemeClr val="tx1"/>
                </a:solidFill>
              </a:rPr>
              <a:t>regionalen </a:t>
            </a:r>
            <a:r>
              <a:rPr lang="de-DE" dirty="0">
                <a:solidFill>
                  <a:schemeClr val="tx1"/>
                </a:solidFill>
              </a:rPr>
              <a:t>Programms der </a:t>
            </a:r>
            <a:r>
              <a:rPr lang="de-DE" dirty="0" smtClean="0">
                <a:solidFill>
                  <a:schemeClr val="tx1"/>
                </a:solidFill>
              </a:rPr>
              <a:t>Abfallwirtschaft</a:t>
            </a:r>
            <a:r>
              <a:rPr lang="de-DE" dirty="0">
                <a:solidFill>
                  <a:schemeClr val="tx1"/>
                </a:solidFill>
              </a:rPr>
              <a:t>, einschließlich der festen Siedlungsabfälle im Gebiet Kaliningrad</a:t>
            </a:r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0581" y="3783505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11" y="98793"/>
            <a:ext cx="7815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Ministerium </a:t>
            </a:r>
            <a:r>
              <a:rPr lang="de-DE" dirty="0"/>
              <a:t>für Naturressourcen </a:t>
            </a:r>
            <a:r>
              <a:rPr lang="de-DE" dirty="0" smtClean="0"/>
              <a:t>und Umweltschutz</a:t>
            </a:r>
          </a:p>
          <a:p>
            <a:pPr algn="ctr"/>
            <a:r>
              <a:rPr lang="de-DE" dirty="0" smtClean="0"/>
              <a:t> Gebiet Kaliningrad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" y="16750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4412" y="4966403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115" y="6196280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86666" y="3428341"/>
            <a:ext cx="75466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Beschlussvorlage der Regierung des Gebiets Kaliningrad „über Vorgaben zur Regelung</a:t>
            </a:r>
            <a:r>
              <a:rPr lang="de-DE" dirty="0" smtClean="0">
                <a:solidFill>
                  <a:schemeClr val="tx1"/>
                </a:solidFill>
              </a:rPr>
              <a:t>  </a:t>
            </a:r>
            <a:r>
              <a:rPr lang="de-DE" dirty="0">
                <a:solidFill>
                  <a:schemeClr val="tx1"/>
                </a:solidFill>
              </a:rPr>
              <a:t>der </a:t>
            </a:r>
            <a:r>
              <a:rPr lang="de-DE" dirty="0" smtClean="0">
                <a:solidFill>
                  <a:schemeClr val="tx1"/>
                </a:solidFill>
              </a:rPr>
              <a:t>Tätigkeit </a:t>
            </a:r>
            <a:r>
              <a:rPr lang="de-DE" dirty="0">
                <a:solidFill>
                  <a:schemeClr val="tx1"/>
                </a:solidFill>
              </a:rPr>
              <a:t>des regionalen Operators für </a:t>
            </a:r>
            <a:r>
              <a:rPr lang="de-DE" dirty="0" smtClean="0">
                <a:solidFill>
                  <a:schemeClr val="tx1"/>
                </a:solidFill>
              </a:rPr>
              <a:t>Behandlung  fester Siedlungsabfälle"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1201" y="4457342"/>
            <a:ext cx="756215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Beschlussvorlage der Regierung des Gebiets Kaliningrad  "Über Festlegung des Inhalts und den Abschluss des Abkommens zwischen dem bevollmächtigten Organ der Exekutive des </a:t>
            </a:r>
            <a:r>
              <a:rPr lang="de-DE" dirty="0" smtClean="0">
                <a:solidFill>
                  <a:schemeClr val="tx1"/>
                </a:solidFill>
              </a:rPr>
              <a:t>Gebiets </a:t>
            </a:r>
            <a:r>
              <a:rPr lang="de-DE" dirty="0">
                <a:solidFill>
                  <a:schemeClr val="tx1"/>
                </a:solidFill>
              </a:rPr>
              <a:t>Kaliningrad und dem regionalen Operator für </a:t>
            </a:r>
            <a:r>
              <a:rPr lang="de-DE" dirty="0" smtClean="0">
                <a:solidFill>
                  <a:schemeClr val="tx1"/>
                </a:solidFill>
              </a:rPr>
              <a:t>Behandlung fester Siedlungsabfälle“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6666" y="5934670"/>
            <a:ext cx="75466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Entwurf </a:t>
            </a:r>
            <a:r>
              <a:rPr lang="de-DE" dirty="0">
                <a:solidFill>
                  <a:schemeClr val="tx1"/>
                </a:solidFill>
              </a:rPr>
              <a:t>der </a:t>
            </a:r>
            <a:r>
              <a:rPr lang="de-DE" dirty="0" smtClean="0">
                <a:solidFill>
                  <a:schemeClr val="tx1"/>
                </a:solidFill>
              </a:rPr>
              <a:t>Ausschreibungsunterlagen für </a:t>
            </a:r>
            <a:r>
              <a:rPr lang="de-DE" dirty="0">
                <a:solidFill>
                  <a:schemeClr val="tx1"/>
                </a:solidFill>
              </a:rPr>
              <a:t>die Auswahl des regionalen Operators für den </a:t>
            </a:r>
            <a:r>
              <a:rPr lang="de-DE" dirty="0" smtClean="0">
                <a:solidFill>
                  <a:schemeClr val="tx1"/>
                </a:solidFill>
              </a:rPr>
              <a:t>Einsatz im </a:t>
            </a:r>
            <a:r>
              <a:rPr lang="de-DE" dirty="0">
                <a:solidFill>
                  <a:schemeClr val="tx1"/>
                </a:solidFill>
              </a:rPr>
              <a:t>nördlichen und östlichen Teil des Gebiets </a:t>
            </a:r>
            <a:r>
              <a:rPr lang="de-DE" dirty="0" smtClean="0">
                <a:solidFill>
                  <a:schemeClr val="tx1"/>
                </a:solidFill>
              </a:rPr>
              <a:t>Kaliningrad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40935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6739" y="938096"/>
            <a:ext cx="79612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Задачи региональной программы обращения с отходами, в том числе 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 ТКО, </a:t>
            </a:r>
            <a:r>
              <a:rPr lang="ru-RU" sz="20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 Калининградской области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867" y="2027956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84409" y="1904846"/>
            <a:ext cx="72007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формирование и обеспечение функционирования единой системы управления в сфере обращения с отходами;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8867" y="2751231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МИНИСТЕРСТВО ПРИРОДНЫХ РЕСУРСОВ И ЭКОЛОГИИ</a:t>
            </a:r>
          </a:p>
          <a:p>
            <a:pPr algn="ctr"/>
            <a:r>
              <a:rPr lang="ru-RU" sz="2000" dirty="0" smtClean="0"/>
              <a:t>КАЛИНИНГРАДСКОЙ ОБЛАСТИ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" y="16750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4408" y="2628121"/>
            <a:ext cx="72007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строительство объектов, предназначенных для обработки, утилизации, обезвреживания, захоронения отходов;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84409" y="3440858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формирование систем сбора (в том числе раздельного сбора), транспортирования, обработки и утилизации различных видов отходов;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8867" y="4886014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67219" y="4564243"/>
            <a:ext cx="720079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выявление мест несанкционированного размещения отходов, предупреждение причинения вреда окружающей среде при размещении бесхозяйных отходов, выявление случаев причинения такого вреда и ликвидация его последствий;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44894" y="5948996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организация системной просветительской и пропагандистской работы, информационного обеспечения в сфере обращения с отходами и вторичными ресурсами.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5671" y="3502413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5952" y="6210606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773376" y="641066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7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6739" y="938096"/>
            <a:ext cx="796123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Aufgaben des </a:t>
            </a:r>
            <a:r>
              <a:rPr lang="de-DE" sz="2000" b="1" dirty="0"/>
              <a:t>regionalen </a:t>
            </a:r>
            <a:r>
              <a:rPr lang="de-DE" sz="2000" b="1" dirty="0" smtClean="0"/>
              <a:t>Abfallwirtschaftsprogramms, einschließlich der </a:t>
            </a:r>
            <a:r>
              <a:rPr lang="de-DE" sz="2000" b="1" dirty="0"/>
              <a:t>festen </a:t>
            </a:r>
            <a:r>
              <a:rPr lang="de-DE" sz="2000" b="1" dirty="0" smtClean="0"/>
              <a:t>Siedlungsabfälle, </a:t>
            </a:r>
            <a:r>
              <a:rPr lang="de-DE" sz="2000" b="1" dirty="0"/>
              <a:t>im Gebiet </a:t>
            </a:r>
            <a:r>
              <a:rPr lang="de-DE" sz="2000" b="1" dirty="0" smtClean="0"/>
              <a:t>Kaliningrad  </a:t>
            </a:r>
            <a:r>
              <a:rPr lang="ru-RU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867" y="2027956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84409" y="1904846"/>
            <a:ext cx="72007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Bildung und Aufrechterhaltung eines einheitlichen Managementsystems im Bereich der Abfallwirtschaft</a:t>
            </a:r>
            <a:r>
              <a:rPr lang="de-DE" dirty="0" smtClean="0"/>
              <a:t>;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8867" y="2751231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11" y="98793"/>
            <a:ext cx="7815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Ministerium </a:t>
            </a:r>
            <a:r>
              <a:rPr lang="de-DE" dirty="0"/>
              <a:t>für Naturressourcen und</a:t>
            </a:r>
            <a:r>
              <a:rPr lang="de-DE" dirty="0" smtClean="0"/>
              <a:t> Umweltschutz </a:t>
            </a:r>
          </a:p>
          <a:p>
            <a:pPr algn="ctr"/>
            <a:r>
              <a:rPr lang="de-DE" dirty="0" smtClean="0"/>
              <a:t>Gebiet Kaliningrad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" y="16750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4408" y="2628121"/>
            <a:ext cx="72007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Bau von Anlagen zur Aufbereitung, </a:t>
            </a:r>
            <a:r>
              <a:rPr lang="de-DE" dirty="0" smtClean="0"/>
              <a:t>Verwertung, Entsorgung </a:t>
            </a:r>
            <a:r>
              <a:rPr lang="de-DE" dirty="0"/>
              <a:t>und Endlagerung der Abfälle</a:t>
            </a:r>
            <a:r>
              <a:rPr lang="de-DE" dirty="0" smtClean="0"/>
              <a:t>;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84409" y="3440858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 smtClean="0"/>
              <a:t>Einführung des</a:t>
            </a:r>
            <a:r>
              <a:rPr lang="de-DE" dirty="0"/>
              <a:t> </a:t>
            </a:r>
            <a:r>
              <a:rPr lang="de-DE" dirty="0" smtClean="0"/>
              <a:t>Systems der Sammlung </a:t>
            </a:r>
            <a:r>
              <a:rPr lang="de-DE" dirty="0"/>
              <a:t>(einschließlich der Getrenntsammlung), </a:t>
            </a:r>
            <a:r>
              <a:rPr lang="de-DE" dirty="0" smtClean="0"/>
              <a:t>des Transports, der Aufbereitung </a:t>
            </a:r>
            <a:r>
              <a:rPr lang="de-DE" dirty="0"/>
              <a:t>und </a:t>
            </a:r>
            <a:r>
              <a:rPr lang="de-DE" dirty="0" smtClean="0"/>
              <a:t>der Verwertung </a:t>
            </a:r>
            <a:r>
              <a:rPr lang="de-DE" dirty="0"/>
              <a:t>von verschiedenen Arten von Abfällen</a:t>
            </a:r>
            <a:r>
              <a:rPr lang="de-DE" dirty="0" smtClean="0"/>
              <a:t>;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8867" y="4886014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44895" y="4564242"/>
            <a:ext cx="722312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Identifizierung von </a:t>
            </a:r>
            <a:r>
              <a:rPr lang="de-DE" dirty="0" smtClean="0"/>
              <a:t>unberechtigten Mülllagerungen, </a:t>
            </a:r>
            <a:r>
              <a:rPr lang="de-DE" dirty="0"/>
              <a:t>Vorbeugung des Umweltschadens </a:t>
            </a:r>
            <a:r>
              <a:rPr lang="de-DE" dirty="0" smtClean="0"/>
              <a:t>infolge der wilden</a:t>
            </a:r>
            <a:r>
              <a:rPr lang="de-DE" dirty="0"/>
              <a:t> </a:t>
            </a:r>
            <a:r>
              <a:rPr lang="de-DE" dirty="0" smtClean="0"/>
              <a:t>Abfalllagerung</a:t>
            </a:r>
            <a:r>
              <a:rPr lang="de-DE" dirty="0"/>
              <a:t>,  </a:t>
            </a:r>
            <a:endParaRPr lang="de-DE" dirty="0" smtClean="0"/>
          </a:p>
          <a:p>
            <a:r>
              <a:rPr lang="de-DE" dirty="0" smtClean="0"/>
              <a:t>Identifizierung </a:t>
            </a:r>
            <a:r>
              <a:rPr lang="de-DE" dirty="0"/>
              <a:t>von solchen </a:t>
            </a:r>
            <a:r>
              <a:rPr lang="de-DE" dirty="0" smtClean="0"/>
              <a:t>Fällen </a:t>
            </a:r>
            <a:r>
              <a:rPr lang="de-DE" dirty="0"/>
              <a:t>und Beseitigung der </a:t>
            </a:r>
            <a:r>
              <a:rPr lang="de-DE" dirty="0" smtClean="0"/>
              <a:t>Schadensfolgen;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44894" y="5948996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Organisation der </a:t>
            </a:r>
            <a:r>
              <a:rPr lang="de-DE" dirty="0" smtClean="0"/>
              <a:t>systematischen </a:t>
            </a:r>
            <a:r>
              <a:rPr lang="de-DE" dirty="0"/>
              <a:t>Bildungs- und Aufklärungsarbeit, Informationsvermittlung im Bereich der Abfallwirtschaft und </a:t>
            </a:r>
            <a:r>
              <a:rPr lang="de-DE" dirty="0" smtClean="0"/>
              <a:t>der Sekundärrohstoffe</a:t>
            </a:r>
            <a:r>
              <a:rPr lang="de-DE" dirty="0"/>
              <a:t>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5671" y="3502413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5952" y="6210606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773376" y="641066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7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8411" y="1157944"/>
            <a:ext cx="583264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объектов инфраструктуры</a:t>
            </a:r>
          </a:p>
        </p:txBody>
      </p:sp>
      <p:pic>
        <p:nvPicPr>
          <p:cNvPr id="20" name="Picture 2" descr="C:\Users\N.POZHAROVA\Desktop\DSC0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26" y="1828132"/>
            <a:ext cx="2844295" cy="2175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6162"/>
            <a:ext cx="3201055" cy="240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64088" y="2437845"/>
            <a:ext cx="30243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10000"/>
                  </a:schemeClr>
                </a:solidFill>
                <a:latin typeface="Malgun Gothic" pitchFamily="34" charset="-127"/>
                <a:ea typeface="Malgun Gothic" pitchFamily="34" charset="-127"/>
              </a:rPr>
              <a:t>р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Malgun Gothic" pitchFamily="34" charset="-127"/>
                <a:ea typeface="Malgun Gothic" pitchFamily="34" charset="-127"/>
              </a:rPr>
              <a:t>аздельный сбор отходов</a:t>
            </a:r>
            <a:endParaRPr lang="ru-RU" dirty="0">
              <a:solidFill>
                <a:schemeClr val="tx1">
                  <a:lumMod val="10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3356992"/>
            <a:ext cx="30243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Malgun Gothic" pitchFamily="34" charset="-127"/>
                <a:ea typeface="Malgun Gothic" pitchFamily="34" charset="-127"/>
              </a:rPr>
              <a:t>модернизация контейнерных площадок</a:t>
            </a:r>
            <a:endParaRPr lang="ru-RU" dirty="0">
              <a:solidFill>
                <a:schemeClr val="tx1">
                  <a:lumMod val="10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8404" y="1828131"/>
            <a:ext cx="30243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Malgun Gothic" pitchFamily="34" charset="-127"/>
                <a:ea typeface="Malgun Gothic" pitchFamily="34" charset="-127"/>
              </a:rPr>
              <a:t>новые объекты</a:t>
            </a:r>
            <a:endParaRPr lang="ru-RU" dirty="0">
              <a:solidFill>
                <a:schemeClr val="tx1">
                  <a:lumMod val="10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66457" y="1834022"/>
            <a:ext cx="5040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2422456"/>
            <a:ext cx="5040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99992" y="3480102"/>
            <a:ext cx="5040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pic>
        <p:nvPicPr>
          <p:cNvPr id="1030" name="Picture 6" descr="14987.jpg (720×48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15" y="4441640"/>
            <a:ext cx="3378369" cy="225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МИНИСТЕРСТВО ПРИРОДНЫХ РЕСУРСОВ И ЭКОЛОГИИ</a:t>
            </a:r>
          </a:p>
          <a:p>
            <a:pPr algn="ctr"/>
            <a:r>
              <a:rPr lang="ru-RU" sz="2000" dirty="0" smtClean="0"/>
              <a:t>КАЛИНИНГРАДСКОЙ ОБЛАСТИ</a:t>
            </a:r>
            <a:endParaRPr lang="ru-RU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1" y="48506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75113" y="63392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8411" y="1157944"/>
            <a:ext cx="583264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Schaffung </a:t>
            </a:r>
            <a:r>
              <a:rPr lang="de-DE" dirty="0" smtClean="0"/>
              <a:t>von Infrastrukturobjekten</a:t>
            </a:r>
            <a:endParaRPr lang="ru-RU" dirty="0"/>
          </a:p>
        </p:txBody>
      </p:sp>
      <p:pic>
        <p:nvPicPr>
          <p:cNvPr id="20" name="Picture 2" descr="C:\Users\N.POZHAROVA\Desktop\DSC0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26" y="1828132"/>
            <a:ext cx="2844295" cy="2175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6162"/>
            <a:ext cx="3201055" cy="240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64088" y="2437845"/>
            <a:ext cx="30243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getrennte </a:t>
            </a:r>
            <a:r>
              <a:rPr lang="de-DE" dirty="0" smtClean="0">
                <a:solidFill>
                  <a:schemeClr val="tx1"/>
                </a:solidFill>
              </a:rPr>
              <a:t>Abfallsammlung</a:t>
            </a:r>
            <a:endParaRPr lang="ru-RU" dirty="0">
              <a:solidFill>
                <a:schemeClr val="tx1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3356992"/>
            <a:ext cx="30243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10000"/>
                  </a:schemeClr>
                </a:solidFill>
                <a:latin typeface="Malgun Gothic" pitchFamily="34" charset="-127"/>
                <a:ea typeface="Malgun Gothic" pitchFamily="34" charset="-127"/>
              </a:rPr>
              <a:t>Modernisierung von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Containerstellplätzen</a:t>
            </a:r>
            <a:endParaRPr lang="ru-RU" dirty="0">
              <a:solidFill>
                <a:schemeClr val="tx1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8404" y="1828131"/>
            <a:ext cx="30243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10000"/>
                  </a:schemeClr>
                </a:solidFill>
                <a:latin typeface="Malgun Gothic" pitchFamily="34" charset="-127"/>
                <a:ea typeface="Malgun Gothic" pitchFamily="34" charset="-127"/>
              </a:rPr>
              <a:t>Neue Anlagen</a:t>
            </a:r>
            <a:endParaRPr lang="ru-RU" dirty="0">
              <a:solidFill>
                <a:schemeClr val="tx1">
                  <a:lumMod val="10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66457" y="1834022"/>
            <a:ext cx="5040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2422456"/>
            <a:ext cx="5040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99992" y="3480102"/>
            <a:ext cx="5040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pic>
        <p:nvPicPr>
          <p:cNvPr id="1030" name="Picture 6" descr="14987.jpg (720×48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15" y="4441640"/>
            <a:ext cx="3378369" cy="225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Ministerium </a:t>
            </a:r>
            <a:r>
              <a:rPr lang="de-DE" sz="2000" dirty="0"/>
              <a:t>für Naturressourcen </a:t>
            </a:r>
            <a:r>
              <a:rPr lang="de-DE" sz="2000" dirty="0" smtClean="0"/>
              <a:t>und Umweltschutz</a:t>
            </a:r>
          </a:p>
          <a:p>
            <a:pPr algn="ctr"/>
            <a:r>
              <a:rPr lang="de-DE" sz="2000" dirty="0" smtClean="0"/>
              <a:t>Gebiet Kaliningrad</a:t>
            </a:r>
            <a:endParaRPr lang="ru-RU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1" y="48506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75113" y="63392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9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5286" y="2282409"/>
            <a:ext cx="4592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юридическое лицо, заключающее контракты со всеми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собственниками ТКО;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286" y="3284984"/>
            <a:ext cx="465548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статус и зона деятельности определяются на основании конкурсного отбора в порядке, установленном Правительством РФ, сроком не менее чем 10 лет;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649" y="6165304"/>
            <a:ext cx="788892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устанавливается единый тариф на услугу по обращению с ТКО.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949" y="2528630"/>
            <a:ext cx="504057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791" y="3823593"/>
            <a:ext cx="49421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15286" y="5004465"/>
            <a:ext cx="785074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еятельность осуществляется в соответствии с правилами обращения 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 ТКО, региональной программой и территориальной схемой обращения с отходами;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782" y="5245775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1949" y="6127630"/>
            <a:ext cx="49421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pic>
        <p:nvPicPr>
          <p:cNvPr id="4098" name="Picture 2" descr="C:\Users\N.POZHAROVA\Desktop\DSC0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38" y="2516317"/>
            <a:ext cx="2944736" cy="22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87543" y="1334671"/>
            <a:ext cx="79612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Региональный оператор обращения с отходами, в том числе с </a:t>
            </a:r>
            <a:r>
              <a:rPr lang="ru-RU" dirty="0" smtClean="0"/>
              <a:t>ТКО, </a:t>
            </a:r>
            <a:r>
              <a:rPr lang="ru-RU" dirty="0"/>
              <a:t>в Калининградской области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" y="98793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28411" y="98793"/>
            <a:ext cx="7815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МИНИСТЕРСТВО ПРИРОДНЫХ РЕСУРСОВ И ЭКОЛОГИИ</a:t>
            </a:r>
          </a:p>
          <a:p>
            <a:pPr algn="ctr"/>
            <a:r>
              <a:rPr lang="ru-RU" sz="2400" dirty="0" smtClean="0"/>
              <a:t>КАЛИНИНГРАДСКОЙ ОБЛАСТИ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820472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2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5286" y="2282409"/>
            <a:ext cx="4592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juristische </a:t>
            </a:r>
            <a:r>
              <a:rPr lang="de-DE" dirty="0">
                <a:solidFill>
                  <a:schemeClr val="tx1"/>
                </a:solidFill>
              </a:rPr>
              <a:t>Person, die einen Vertrag mit allen Eigentümern </a:t>
            </a:r>
            <a:r>
              <a:rPr lang="de-DE" dirty="0" smtClean="0">
                <a:solidFill>
                  <a:schemeClr val="tx1"/>
                </a:solidFill>
              </a:rPr>
              <a:t>schließt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286" y="3284984"/>
            <a:ext cx="46554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Status und </a:t>
            </a:r>
            <a:r>
              <a:rPr lang="de-DE" dirty="0" smtClean="0">
                <a:solidFill>
                  <a:schemeClr val="tx1"/>
                </a:solidFill>
              </a:rPr>
              <a:t>Einsatzzone </a:t>
            </a:r>
            <a:r>
              <a:rPr lang="de-DE" dirty="0">
                <a:solidFill>
                  <a:schemeClr val="tx1"/>
                </a:solidFill>
              </a:rPr>
              <a:t>werden auf der Grundlage des </a:t>
            </a:r>
            <a:r>
              <a:rPr lang="de-DE" dirty="0" smtClean="0">
                <a:solidFill>
                  <a:schemeClr val="tx1"/>
                </a:solidFill>
              </a:rPr>
              <a:t>Ausschreibungsverfahrens</a:t>
            </a:r>
            <a:r>
              <a:rPr lang="de-DE" dirty="0">
                <a:solidFill>
                  <a:schemeClr val="tx1"/>
                </a:solidFill>
              </a:rPr>
              <a:t>  in der von der Regierung der RF vorgeschriebener Weise für einen Zeitraum von nicht weniger als 10 Jahren bestimmt</a:t>
            </a:r>
            <a:r>
              <a:rPr lang="de-DE" dirty="0" smtClean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649" y="6165304"/>
            <a:ext cx="78889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Einführung eines einheitlichen </a:t>
            </a:r>
            <a:r>
              <a:rPr lang="de-DE" dirty="0" smtClean="0">
                <a:solidFill>
                  <a:schemeClr val="tx1"/>
                </a:solidFill>
              </a:rPr>
              <a:t>Tarifs </a:t>
            </a:r>
            <a:r>
              <a:rPr lang="de-DE" dirty="0">
                <a:solidFill>
                  <a:schemeClr val="tx1"/>
                </a:solidFill>
              </a:rPr>
              <a:t>für die Dienstleistung im </a:t>
            </a:r>
            <a:r>
              <a:rPr lang="de-DE" dirty="0" smtClean="0">
                <a:solidFill>
                  <a:schemeClr val="tx1"/>
                </a:solidFill>
              </a:rPr>
              <a:t>Bereich </a:t>
            </a:r>
            <a:r>
              <a:rPr lang="de-DE" dirty="0">
                <a:solidFill>
                  <a:schemeClr val="tx1"/>
                </a:solidFill>
              </a:rPr>
              <a:t>des </a:t>
            </a:r>
            <a:r>
              <a:rPr lang="de-DE" dirty="0" smtClean="0">
                <a:solidFill>
                  <a:schemeClr val="tx1"/>
                </a:solidFill>
              </a:rPr>
              <a:t>Abfallmanagements.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949" y="2528630"/>
            <a:ext cx="504057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791" y="3823593"/>
            <a:ext cx="49421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15286" y="5004465"/>
            <a:ext cx="785074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10000"/>
                  </a:schemeClr>
                </a:solidFill>
              </a:rPr>
              <a:t>Dienstleistungen werden entsprechend den Regelungen für den Umgang mit festen Siedlungsabfällen, dem regionalen Programm und dem territorialen Konzept für das Abfallmanagement erbracht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782" y="5245775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1949" y="6127630"/>
            <a:ext cx="49421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pic>
        <p:nvPicPr>
          <p:cNvPr id="4098" name="Picture 2" descr="C:\Users\N.POZHAROVA\Desktop\DSC0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38" y="2516317"/>
            <a:ext cx="2944736" cy="22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87543" y="1334671"/>
            <a:ext cx="79612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Regionaler Operator für Abfallbehandlung einschließlich fester Siedlungsabfälle im Gebiet Kaliningrad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" y="98793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Ministerium </a:t>
            </a:r>
            <a:r>
              <a:rPr lang="de-DE" sz="2000" dirty="0"/>
              <a:t>für Naturressourcen </a:t>
            </a:r>
            <a:r>
              <a:rPr lang="de-DE" sz="2000" dirty="0" smtClean="0"/>
              <a:t>und Umweltschutz</a:t>
            </a:r>
          </a:p>
          <a:p>
            <a:pPr algn="ctr"/>
            <a:r>
              <a:rPr lang="de-DE" sz="2000" dirty="0" smtClean="0"/>
              <a:t>Gebiet Kaliningrad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820472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1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41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123762"/>
            <a:ext cx="763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МИНИСТЕРСТВО ПРИРОДНЫХ РЕСУРСОВ И ЭКОЛОГИИ</a:t>
            </a:r>
          </a:p>
          <a:p>
            <a:pPr algn="ctr"/>
            <a:r>
              <a:rPr lang="ru-RU" sz="2000" dirty="0" smtClean="0"/>
              <a:t>КАЛИНИНГРАДСКОЙ ОБЛАСТИ</a:t>
            </a:r>
            <a:endParaRPr lang="ru-RU" sz="2000" dirty="0"/>
          </a:p>
        </p:txBody>
      </p:sp>
      <p:pic>
        <p:nvPicPr>
          <p:cNvPr id="9219" name="Picture 3" descr="C:\Users\d.klishina\Desktop\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32848" cy="52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7176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2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41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123762"/>
            <a:ext cx="763284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Ministerium </a:t>
            </a:r>
            <a:r>
              <a:rPr lang="de-DE" dirty="0"/>
              <a:t>für Naturressourcen </a:t>
            </a:r>
            <a:r>
              <a:rPr lang="de-DE" dirty="0" smtClean="0"/>
              <a:t>und Umweltschutz </a:t>
            </a:r>
          </a:p>
          <a:p>
            <a:pPr algn="ctr"/>
            <a:r>
              <a:rPr lang="de-DE" dirty="0" smtClean="0"/>
              <a:t>Gebiet Kaliningrad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Einsatzzonen der Operatoren für Behandlung fester Siedlungsabfälle</a:t>
            </a:r>
          </a:p>
          <a:p>
            <a:pPr algn="ctr"/>
            <a:r>
              <a:rPr lang="de-DE" sz="1600" dirty="0" smtClean="0"/>
              <a:t>(Variante mit zwei Zonen) </a:t>
            </a:r>
          </a:p>
          <a:p>
            <a:pPr algn="ctr"/>
            <a:endParaRPr lang="ru-RU" sz="2400" dirty="0"/>
          </a:p>
        </p:txBody>
      </p:sp>
      <p:pic>
        <p:nvPicPr>
          <p:cNvPr id="9219" name="Picture 3" descr="C:\Users\d.klishina\Desktop\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8708"/>
            <a:ext cx="5976664" cy="46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7176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00192" y="1908709"/>
            <a:ext cx="2736302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DE" b="1" u="sng" dirty="0">
                <a:solidFill>
                  <a:prstClr val="black"/>
                </a:solidFill>
                <a:latin typeface="Calibri"/>
              </a:rPr>
              <a:t>Legende</a:t>
            </a:r>
          </a:p>
          <a:p>
            <a:pPr lvl="0">
              <a:spcBef>
                <a:spcPct val="20000"/>
              </a:spcBef>
            </a:pPr>
            <a:r>
              <a:rPr lang="de-DE" b="1" dirty="0">
                <a:solidFill>
                  <a:prstClr val="black"/>
                </a:solidFill>
                <a:latin typeface="Calibri"/>
              </a:rPr>
              <a:t>Blau: 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Einsatzzone des regionalen Operators gebunden an die Stadt Kaliningrad und umliegende Gemeinden (Westen des Gebiets) </a:t>
            </a:r>
            <a:r>
              <a:rPr lang="de-DE" sz="1600" dirty="0" smtClean="0">
                <a:solidFill>
                  <a:prstClr val="black"/>
                </a:solidFill>
                <a:latin typeface="Calibri"/>
              </a:rPr>
              <a:t>Bevölkerungszahl 20274 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Menschen;</a:t>
            </a:r>
          </a:p>
          <a:p>
            <a:pPr lvl="0">
              <a:spcBef>
                <a:spcPct val="20000"/>
              </a:spcBef>
            </a:pPr>
            <a:r>
              <a:rPr lang="de-DE" b="1" dirty="0">
                <a:solidFill>
                  <a:prstClr val="black"/>
                </a:solidFill>
                <a:latin typeface="Calibri"/>
              </a:rPr>
              <a:t>Lila: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 Einsatzzone des regionalen Operators gebunden an vorhandene und geplante Anlagen der Abfallbehandlung im Osten des Gebiets, </a:t>
            </a:r>
            <a:r>
              <a:rPr lang="de-DE" sz="1600" dirty="0">
                <a:solidFill>
                  <a:prstClr val="black"/>
                </a:solidFill>
                <a:latin typeface="Calibri"/>
              </a:rPr>
              <a:t>berechnete Menge der festen Siedlungsabfälle 5450 T/Jahr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36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41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123762"/>
            <a:ext cx="763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МИНИСТЕРСТВО ПРИРОДНЫХ РЕСУРСОВ И ЭКОЛОГИИ</a:t>
            </a:r>
          </a:p>
          <a:p>
            <a:pPr algn="ctr"/>
            <a:r>
              <a:rPr lang="ru-RU" sz="2400" dirty="0" smtClean="0"/>
              <a:t>КАЛИНИНГРАДСКОЙ ОБЛАСТИ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0" y="1124742"/>
            <a:ext cx="7974013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97468" y="6412476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9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458200" cy="3816424"/>
          </a:xfrm>
        </p:spPr>
        <p:txBody>
          <a:bodyPr>
            <a:normAutofit/>
          </a:bodyPr>
          <a:lstStyle/>
          <a:p>
            <a:pPr algn="ctr" fontAlgn="t"/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1" dirty="0"/>
              <a:t>Zustand </a:t>
            </a:r>
            <a:r>
              <a:rPr lang="de-DE" sz="2400" b="1" dirty="0"/>
              <a:t>des Abfallwirtschaftssystems für Produktions- und Haushaltsabfälle </a:t>
            </a: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2400" b="1" dirty="0"/>
              <a:t>im </a:t>
            </a:r>
            <a:r>
              <a:rPr lang="de-DE" sz="2400" b="1" dirty="0"/>
              <a:t>Kaliningrader </a:t>
            </a:r>
            <a:r>
              <a:rPr lang="de-DE" sz="2400" b="1" dirty="0"/>
              <a:t>Gebiet</a:t>
            </a:r>
            <a:br>
              <a:rPr lang="de-DE" sz="2400" b="1" dirty="0"/>
            </a:br>
            <a:r>
              <a:rPr lang="de-DE" sz="2400" b="1" dirty="0"/>
              <a:t>einheitlicher regionaler Operator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551194" cy="1182960"/>
          </a:xfrm>
        </p:spPr>
        <p:txBody>
          <a:bodyPr>
            <a:normAutofit fontScale="40000" lnSpcReduction="20000"/>
          </a:bodyPr>
          <a:lstStyle/>
          <a:p>
            <a:pPr lvl="0">
              <a:spcBef>
                <a:spcPts val="0"/>
              </a:spcBef>
            </a:pPr>
            <a:endParaRPr lang="de-DE" sz="2400" dirty="0" smtClean="0">
              <a:solidFill>
                <a:prstClr val="black"/>
              </a:solidFill>
            </a:endParaRPr>
          </a:p>
          <a:p>
            <a:pPr lvl="0" algn="ctr"/>
            <a:r>
              <a:rPr lang="de-DE" sz="4400" dirty="0" smtClean="0"/>
              <a:t>REGIERUNG DES GEBIETS KALININGRAD </a:t>
            </a:r>
          </a:p>
          <a:p>
            <a:pPr lvl="0" algn="ctr"/>
            <a:r>
              <a:rPr lang="de-DE" sz="4400" dirty="0" smtClean="0"/>
              <a:t>MINISTERIUM FÜR NATURRESSOURSEN UND UMWELTSCHUTZ</a:t>
            </a:r>
          </a:p>
          <a:p>
            <a:pPr lvl="0" algn="ctr"/>
            <a:r>
              <a:rPr lang="de-DE" sz="4400" dirty="0" smtClean="0"/>
              <a:t>GEBIET KALININGRAD</a:t>
            </a:r>
            <a:endParaRPr lang="ru-RU" sz="4400" dirty="0" smtClean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544522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Natalija </a:t>
            </a:r>
            <a:r>
              <a:rPr lang="de-DE" dirty="0" err="1"/>
              <a:t>Posharowa</a:t>
            </a:r>
            <a:r>
              <a:rPr lang="de-DE" dirty="0"/>
              <a:t>, Leiterin der Abteilung für die Regulierung von Produktions- und </a:t>
            </a:r>
            <a:r>
              <a:rPr lang="de-DE" dirty="0" smtClean="0"/>
              <a:t>Konsumabfällen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57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41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123762"/>
            <a:ext cx="76328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/>
              <a:t>Ministerium </a:t>
            </a:r>
            <a:r>
              <a:rPr lang="de-DE" sz="1400" dirty="0"/>
              <a:t>für Naturressourcen </a:t>
            </a:r>
            <a:r>
              <a:rPr lang="de-DE" sz="1400" dirty="0" smtClean="0"/>
              <a:t>und Umweltschutz Gebiet  Kaliningrad</a:t>
            </a:r>
          </a:p>
          <a:p>
            <a:pPr algn="ctr"/>
            <a:endParaRPr lang="de-DE" sz="1600" dirty="0" smtClean="0"/>
          </a:p>
          <a:p>
            <a:pPr algn="ctr"/>
            <a:r>
              <a:rPr lang="de-DE" sz="1600" dirty="0" smtClean="0"/>
              <a:t>Schema  vorhandener und geplanter Anlagen zur Aufarbeitung und Lagerung fester Siedlungsabfälle 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18" y="1139425"/>
            <a:ext cx="5867738" cy="5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97468" y="6412476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1628799"/>
            <a:ext cx="223224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 smtClean="0"/>
              <a:t>Deponie fester Siedlungsabfälle, eingetragen in das staatliche Register der Abfalldeponien</a:t>
            </a:r>
          </a:p>
          <a:p>
            <a:pPr marL="342900" indent="-342900">
              <a:buAutoNum type="arabicPeriod"/>
            </a:pPr>
            <a:endParaRPr lang="de-DE" sz="1400" dirty="0" smtClean="0"/>
          </a:p>
          <a:p>
            <a:pPr marL="342900" indent="-342900">
              <a:buAutoNum type="arabicPeriod"/>
            </a:pPr>
            <a:r>
              <a:rPr lang="de-DE" sz="1400" dirty="0" smtClean="0">
                <a:solidFill>
                  <a:prstClr val="black"/>
                </a:solidFill>
              </a:rPr>
              <a:t>Deponie </a:t>
            </a:r>
            <a:r>
              <a:rPr lang="de-DE" sz="1400" dirty="0">
                <a:solidFill>
                  <a:prstClr val="black"/>
                </a:solidFill>
              </a:rPr>
              <a:t>fester </a:t>
            </a:r>
            <a:r>
              <a:rPr lang="de-DE" sz="1400" dirty="0" smtClean="0">
                <a:solidFill>
                  <a:prstClr val="black"/>
                </a:solidFill>
              </a:rPr>
              <a:t>Siedlungsabfälle mit Lizenz zur Abfalllagerung</a:t>
            </a:r>
          </a:p>
          <a:p>
            <a:pPr marL="342900" indent="-342900">
              <a:buAutoNum type="arabicPeriod"/>
            </a:pPr>
            <a:endParaRPr lang="de-DE" sz="1400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de-DE" sz="1400" dirty="0" smtClean="0">
                <a:solidFill>
                  <a:prstClr val="black"/>
                </a:solidFill>
              </a:rPr>
              <a:t>Geplante Deponien </a:t>
            </a:r>
            <a:r>
              <a:rPr lang="de-DE" sz="1400" dirty="0">
                <a:solidFill>
                  <a:prstClr val="black"/>
                </a:solidFill>
              </a:rPr>
              <a:t>fester </a:t>
            </a:r>
            <a:r>
              <a:rPr lang="de-DE" sz="1400" dirty="0" smtClean="0">
                <a:solidFill>
                  <a:prstClr val="black"/>
                </a:solidFill>
              </a:rPr>
              <a:t>Siedlungsabfälle</a:t>
            </a:r>
          </a:p>
          <a:p>
            <a:pPr marL="342900" lvl="0" indent="-342900">
              <a:buFontTx/>
              <a:buAutoNum type="arabicPeriod"/>
            </a:pPr>
            <a:endParaRPr lang="de-DE" sz="1400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de-DE" sz="1400" dirty="0" smtClean="0">
                <a:solidFill>
                  <a:prstClr val="black"/>
                </a:solidFill>
              </a:rPr>
              <a:t>Mülltrennungsanlage</a:t>
            </a:r>
          </a:p>
          <a:p>
            <a:pPr marL="342900" lvl="0" indent="-342900">
              <a:buFontTx/>
              <a:buAutoNum type="arabicPeriod"/>
            </a:pPr>
            <a:endParaRPr lang="de-DE" sz="1400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de-DE" sz="1400" dirty="0" smtClean="0">
                <a:solidFill>
                  <a:prstClr val="black"/>
                </a:solidFill>
              </a:rPr>
              <a:t>Geplante Anlagen zur Trennung und Verarbeitung von Abfällen</a:t>
            </a:r>
            <a:endParaRPr lang="de-DE" sz="1400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endParaRPr lang="de-DE" sz="1400" dirty="0" smtClean="0"/>
          </a:p>
          <a:p>
            <a:pPr marL="342900" indent="-342900">
              <a:buAutoNum type="arabicPeriod"/>
            </a:pPr>
            <a:endParaRPr lang="de-DE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072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41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123762"/>
            <a:ext cx="763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МИНИСТЕРСТВО ПРИРОДНЫХ РЕСУРСОВ И ЭКОЛОГИИ</a:t>
            </a:r>
          </a:p>
          <a:p>
            <a:pPr algn="ctr"/>
            <a:r>
              <a:rPr lang="ru-RU" sz="2400" dirty="0" smtClean="0"/>
              <a:t>КАЛИНИНГРАДСКОЙ ОБЛАСТИ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8" y="1400019"/>
            <a:ext cx="8742313" cy="49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4197" y="6424152"/>
            <a:ext cx="44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90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41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123762"/>
            <a:ext cx="7632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Regierung des Gebiets Kaliningrad </a:t>
            </a:r>
          </a:p>
          <a:p>
            <a:pPr algn="ctr"/>
            <a:r>
              <a:rPr lang="de-DE" dirty="0" smtClean="0"/>
              <a:t>Ministerium für Naturressourcen und Umweltschutz</a:t>
            </a:r>
          </a:p>
          <a:p>
            <a:pPr algn="ctr"/>
            <a:r>
              <a:rPr lang="de-DE" dirty="0" smtClean="0"/>
              <a:t>Gebiet  Kaliningrad</a:t>
            </a:r>
          </a:p>
          <a:p>
            <a:pPr algn="ctr"/>
            <a:r>
              <a:rPr lang="de-DE" dirty="0" smtClean="0"/>
              <a:t>Landkarte - Schema der Abfalldeponien mit Rekultivierungsbedarf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8" y="1324091"/>
            <a:ext cx="6143929" cy="500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4197" y="6424152"/>
            <a:ext cx="44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4207" y="1324090"/>
            <a:ext cx="2474891" cy="5003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DE" sz="2000" b="1" u="sng" dirty="0" smtClean="0">
                <a:solidFill>
                  <a:prstClr val="black"/>
                </a:solidFill>
                <a:latin typeface="Calibri"/>
              </a:rPr>
              <a:t>Legende</a:t>
            </a:r>
          </a:p>
          <a:p>
            <a:pPr lvl="0">
              <a:spcBef>
                <a:spcPct val="20000"/>
              </a:spcBef>
            </a:pP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Deponie für Kreis- bzw. Bezirksabfälle mit Rekultivierungsbedarf</a:t>
            </a:r>
          </a:p>
          <a:p>
            <a:pPr lvl="0">
              <a:spcBef>
                <a:spcPct val="20000"/>
              </a:spcBef>
            </a:pPr>
            <a:r>
              <a:rPr lang="de-DE" dirty="0">
                <a:solidFill>
                  <a:prstClr val="black"/>
                </a:solidFill>
                <a:latin typeface="Calibri"/>
              </a:rPr>
              <a:t>2. Deponie für Abfälle der Ortschaften mit Rückbaubedarf</a:t>
            </a:r>
          </a:p>
          <a:p>
            <a:pPr lvl="0" algn="ctr">
              <a:spcBef>
                <a:spcPct val="20000"/>
              </a:spcBef>
            </a:pPr>
            <a:r>
              <a:rPr lang="de-DE" b="1" u="sng" dirty="0">
                <a:solidFill>
                  <a:prstClr val="black"/>
                </a:solidFill>
                <a:latin typeface="Calibri"/>
              </a:rPr>
              <a:t>Grenzen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dirty="0">
                <a:solidFill>
                  <a:prstClr val="black"/>
                </a:solidFill>
                <a:latin typeface="Calibri"/>
              </a:rPr>
              <a:t>Grenzen der RF, des Gebiets Kaliningrad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dirty="0">
                <a:solidFill>
                  <a:prstClr val="black"/>
                </a:solidFill>
                <a:latin typeface="Calibri"/>
              </a:rPr>
              <a:t>Grenzen der kommunalen Kreise und Stadtbezirke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de-DE" dirty="0">
                <a:solidFill>
                  <a:prstClr val="black"/>
                </a:solidFill>
                <a:latin typeface="Calibri"/>
              </a:rPr>
              <a:t>Grenzen der Städte und Ortschaften</a:t>
            </a:r>
          </a:p>
        </p:txBody>
      </p:sp>
    </p:spTree>
    <p:extLst>
      <p:ext uri="{BB962C8B-B14F-4D97-AF65-F5344CB8AC3E}">
        <p14:creationId xmlns:p14="http://schemas.microsoft.com/office/powerpoint/2010/main" val="125292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201" y="270892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Благодарю за внимание!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Vielen Dank für Ihre Aufmerksamkeit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" y="0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8411" y="98793"/>
            <a:ext cx="78155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МИНИСТЕРСТВО ПРИРОДНЫХ РЕСУРСОВ И ЭКОЛОГИИ</a:t>
            </a:r>
          </a:p>
          <a:p>
            <a:pPr algn="ctr"/>
            <a:r>
              <a:rPr lang="ru-RU" dirty="0" smtClean="0"/>
              <a:t>КАЛИНИНГРАДСКОЙ ОБЛАСТИ</a:t>
            </a:r>
            <a:endParaRPr lang="de-DE" dirty="0" smtClean="0"/>
          </a:p>
          <a:p>
            <a:pPr algn="ctr"/>
            <a:endParaRPr lang="de-DE" sz="2000" dirty="0" smtClean="0"/>
          </a:p>
          <a:p>
            <a:pPr algn="ctr"/>
            <a:endParaRPr lang="de-DE" sz="2000" dirty="0"/>
          </a:p>
          <a:p>
            <a:pPr algn="ctr"/>
            <a:r>
              <a:rPr lang="de-DE" sz="2400" dirty="0" smtClean="0"/>
              <a:t>Ministerium </a:t>
            </a:r>
            <a:r>
              <a:rPr lang="de-DE" sz="2400" dirty="0"/>
              <a:t>für Naturressourcen und Umweltschutz</a:t>
            </a:r>
          </a:p>
          <a:p>
            <a:pPr algn="ctr"/>
            <a:r>
              <a:rPr lang="de-DE" sz="2400" dirty="0"/>
              <a:t>Gebiet  Kaliningrad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271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9408" y="1124744"/>
            <a:ext cx="69847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 декабря 2014 года № 458-ФЗ: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7552" y="1818690"/>
            <a:ext cx="6687038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значительно расширяет полномочия субъектов Российской Федерации в области обращения с отходами, на региональный уровень от органов местного самоуправления переходят организация сбора, транспортирования, обработки, утилизации, обезвреживания и захоронения твердых коммунальных отходов (далее – ТКО);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9981" y="2547946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7552" y="3731861"/>
            <a:ext cx="667660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вводит институт регионального оператора в сфере обращения с ТКО, который будет обеспечивать вывоз коммунальных отходов из жилого сектора и организаций;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7552" y="4847796"/>
            <a:ext cx="66766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вводит новую коммунальную услугу – обращение с ТКО;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7552" y="5391511"/>
            <a:ext cx="668703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основой региональной политики в сфере обращения с отходами, будут являться два обязательных документа – территориальная схема и региональная программа в области обращения с  отходами, в том числе с ТКО.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2333"/>
            <a:ext cx="824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МИНИСТЕРСТВО ПРИРОДНЫХ РЕСУРСОВ И ЭКОЛОГИИ</a:t>
            </a:r>
          </a:p>
          <a:p>
            <a:pPr algn="ctr"/>
            <a:r>
              <a:rPr lang="ru-RU" sz="2000" dirty="0" smtClean="0"/>
              <a:t>КАЛИНИНГРАДСКОЙ ОБЛАСТИ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8" y="81522"/>
            <a:ext cx="10541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54064" y="4002533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59981" y="4979529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59981" y="5791620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20472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5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7552" y="1191184"/>
            <a:ext cx="668703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fontAlgn="t"/>
            <a:endParaRPr lang="de-DE" dirty="0" smtClean="0"/>
          </a:p>
          <a:p>
            <a:pPr fontAlgn="t"/>
            <a:r>
              <a:rPr lang="de-DE" b="1" dirty="0" smtClean="0"/>
              <a:t>Das </a:t>
            </a:r>
            <a:r>
              <a:rPr lang="de-DE" b="1" dirty="0"/>
              <a:t>föderale Gesetz vom 29. Dezember 2014 № 458-FG:</a:t>
            </a:r>
          </a:p>
          <a:p>
            <a:r>
              <a:rPr lang="de-DE" dirty="0"/>
              <a:t/>
            </a:r>
            <a:br>
              <a:rPr lang="de-DE" dirty="0"/>
            </a:b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552" y="2060848"/>
            <a:ext cx="667097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erweitert erheblich die Befugnisse der </a:t>
            </a:r>
            <a:r>
              <a:rPr lang="de-DE" dirty="0" smtClean="0"/>
              <a:t>Subjekte der Russischen </a:t>
            </a:r>
            <a:r>
              <a:rPr lang="de-DE" dirty="0"/>
              <a:t>Föderation </a:t>
            </a:r>
            <a:r>
              <a:rPr lang="de-DE" dirty="0" smtClean="0"/>
              <a:t>im Bereich der Abfallwirtschaft; </a:t>
            </a:r>
            <a:r>
              <a:rPr lang="de-DE" dirty="0"/>
              <a:t>Sammlung, Transport, </a:t>
            </a:r>
            <a:r>
              <a:rPr lang="de-DE" dirty="0" smtClean="0"/>
              <a:t>Aufarbeitung, Verwertung, </a:t>
            </a:r>
            <a:r>
              <a:rPr lang="de-DE" dirty="0"/>
              <a:t>Entsorgung und Endlagerung von festen </a:t>
            </a:r>
            <a:r>
              <a:rPr lang="de-DE" dirty="0" smtClean="0"/>
              <a:t>Siedlungsabfällen  </a:t>
            </a:r>
            <a:r>
              <a:rPr lang="de-DE" dirty="0"/>
              <a:t>werden </a:t>
            </a:r>
            <a:r>
              <a:rPr lang="de-DE" dirty="0" smtClean="0"/>
              <a:t>an </a:t>
            </a:r>
            <a:r>
              <a:rPr lang="de-DE" dirty="0"/>
              <a:t>regionale Ebene der Organe der lokalen </a:t>
            </a:r>
            <a:r>
              <a:rPr lang="de-DE" dirty="0" smtClean="0"/>
              <a:t>Selbstverwaltung übergehen;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9981" y="2547946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7552" y="3731861"/>
            <a:ext cx="667660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Führt das Institut des </a:t>
            </a:r>
            <a:r>
              <a:rPr lang="de-DE" dirty="0" smtClean="0"/>
              <a:t>regionalen </a:t>
            </a:r>
            <a:r>
              <a:rPr lang="de-DE" dirty="0"/>
              <a:t>Operators </a:t>
            </a:r>
            <a:r>
              <a:rPr lang="de-DE" dirty="0" smtClean="0"/>
              <a:t>auf </a:t>
            </a:r>
            <a:r>
              <a:rPr lang="de-DE" dirty="0"/>
              <a:t>dem Gebiet der Behandlung von </a:t>
            </a:r>
            <a:r>
              <a:rPr lang="de-DE" dirty="0" smtClean="0"/>
              <a:t>festen Siedlungsabfällen ein, </a:t>
            </a:r>
            <a:r>
              <a:rPr lang="de-DE" dirty="0"/>
              <a:t>der für den Abtransport von kommunalen Abfällen  aus dem Wohnsektor und von </a:t>
            </a:r>
            <a:r>
              <a:rPr lang="de-DE" dirty="0" smtClean="0"/>
              <a:t>Organisationen </a:t>
            </a:r>
            <a:r>
              <a:rPr lang="de-DE" dirty="0"/>
              <a:t>zuständig sein </a:t>
            </a:r>
            <a:r>
              <a:rPr lang="de-DE" dirty="0" smtClean="0"/>
              <a:t>wird;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77552" y="4847796"/>
            <a:ext cx="667660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führt eine neue kommunale Dienstleistung ein - </a:t>
            </a:r>
            <a:r>
              <a:rPr lang="de-DE" dirty="0" smtClean="0"/>
              <a:t>Behandlung </a:t>
            </a:r>
            <a:r>
              <a:rPr lang="de-DE" dirty="0"/>
              <a:t>von festen </a:t>
            </a:r>
            <a:r>
              <a:rPr lang="de-DE" dirty="0" smtClean="0"/>
              <a:t>Siedlungsabfällen;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77552" y="5494127"/>
            <a:ext cx="655488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 smtClean="0"/>
              <a:t>Grundlage </a:t>
            </a:r>
            <a:r>
              <a:rPr lang="de-DE" dirty="0"/>
              <a:t>für die Regionalpolitik im Bereich der Abfallwirtschaft bilden zwei verbindende Dokumente </a:t>
            </a:r>
            <a:r>
              <a:rPr lang="de-DE" dirty="0" smtClean="0"/>
              <a:t>-  territoriales Konzept und regionales </a:t>
            </a:r>
            <a:r>
              <a:rPr lang="de-DE" dirty="0"/>
              <a:t>Programm im Bereich der Abfallwirtschaft, einschließlich </a:t>
            </a:r>
            <a:r>
              <a:rPr lang="de-DE" dirty="0" smtClean="0"/>
              <a:t>fester Siedlungsabfälle.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88640"/>
            <a:ext cx="7308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de-DE" sz="2000" dirty="0" smtClean="0">
                <a:solidFill>
                  <a:prstClr val="black"/>
                </a:solidFill>
              </a:rPr>
              <a:t>Ministerium </a:t>
            </a:r>
            <a:r>
              <a:rPr lang="de-DE" sz="2000" dirty="0">
                <a:solidFill>
                  <a:prstClr val="black"/>
                </a:solidFill>
              </a:rPr>
              <a:t>für Naturressourcen und Umweltschutz</a:t>
            </a:r>
          </a:p>
          <a:p>
            <a:pPr lvl="0" algn="ctr">
              <a:spcBef>
                <a:spcPts val="0"/>
              </a:spcBef>
            </a:pPr>
            <a:r>
              <a:rPr lang="de-DE" sz="2000" dirty="0">
                <a:solidFill>
                  <a:prstClr val="black"/>
                </a:solidFill>
              </a:rPr>
              <a:t>Gebiet </a:t>
            </a:r>
            <a:r>
              <a:rPr lang="de-DE" sz="2000" dirty="0" smtClean="0">
                <a:solidFill>
                  <a:prstClr val="black"/>
                </a:solidFill>
              </a:rPr>
              <a:t>Kaliningrad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8" y="81522"/>
            <a:ext cx="10541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54064" y="4002533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59981" y="4979529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59981" y="5791620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20472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3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043426"/>
            <a:ext cx="711230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Принятые нормативные правовые акты в рамках создания новой системы обращения с отходами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109" y="3992947"/>
            <a:ext cx="7200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порядок </a:t>
            </a:r>
            <a:r>
              <a:rPr lang="ru-RU" dirty="0"/>
              <a:t>сбора ТКО сбора твердых коммунальных отходов (в том числе раздельного сбора) на территории Калининградской области (постановление Правительства Калининградской области от 28 сентября 2017 года № 519</a:t>
            </a:r>
            <a:r>
              <a:rPr lang="ru-RU" dirty="0" smtClean="0"/>
              <a:t>);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7186" y="2083788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03415" y="2865586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нормативы </a:t>
            </a:r>
            <a:r>
              <a:rPr lang="ru-RU" dirty="0"/>
              <a:t>накопления твердых коммунальных отходов на территории Калининградской области (постановление Правительства Калининградской области от 30 декабря 2016 года № 664</a:t>
            </a:r>
            <a:r>
              <a:rPr lang="ru-RU" dirty="0" smtClean="0"/>
              <a:t>);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76632" y="1960678"/>
            <a:ext cx="72007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закон </a:t>
            </a:r>
            <a:r>
              <a:rPr lang="ru-RU" dirty="0"/>
              <a:t>Калининградской области от 25 ноября 2015 года № 477 «Об отходах производства и потребления в Калининградской области</a:t>
            </a:r>
            <a:r>
              <a:rPr lang="ru-RU" dirty="0" smtClean="0"/>
              <a:t>»;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7186" y="3127196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2308" y="4199794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МИНИСТЕРСТВО ПРИРОДНЫХ РЕСУРСОВ И ЭКОЛОГИИ</a:t>
            </a:r>
          </a:p>
          <a:p>
            <a:pPr algn="ctr"/>
            <a:r>
              <a:rPr lang="ru-RU" sz="2000" dirty="0" smtClean="0"/>
              <a:t>КАЛИНИНГРАДСКОЙ ОБЛАСТИ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1" y="159097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9" y="98793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63356" y="5343018"/>
            <a:ext cx="720079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 smtClean="0"/>
              <a:t>территориальная </a:t>
            </a:r>
            <a:r>
              <a:rPr lang="ru-RU" dirty="0"/>
              <a:t>схема обращения с отходами, в том числе с твердыми коммунальными отходами, в Калининградской области </a:t>
            </a:r>
          </a:p>
          <a:p>
            <a:r>
              <a:rPr lang="ru-RU" dirty="0"/>
              <a:t> (постановление Правительства Калининградской области от 09 сентября 2016 года № 425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2308" y="5743128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820472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3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043426"/>
            <a:ext cx="711230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Verabschiedete </a:t>
            </a:r>
            <a:r>
              <a:rPr lang="de-DE" sz="2000" b="1" dirty="0"/>
              <a:t>normative Rechtsakten im Rahmen eines neuen </a:t>
            </a:r>
            <a:r>
              <a:rPr lang="de-DE" sz="2000" b="1" dirty="0" smtClean="0"/>
              <a:t>Systems der Abfallwirtschaft</a:t>
            </a:r>
            <a:endParaRPr lang="ru-RU" sz="2000" b="1" dirty="0">
              <a:ln>
                <a:solidFill>
                  <a:schemeClr val="accent4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3356" y="3992946"/>
            <a:ext cx="722255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Regelung </a:t>
            </a:r>
            <a:r>
              <a:rPr lang="de-DE" dirty="0" smtClean="0"/>
              <a:t>der Sammlung </a:t>
            </a:r>
            <a:r>
              <a:rPr lang="de-DE" dirty="0"/>
              <a:t>von festen </a:t>
            </a:r>
            <a:r>
              <a:rPr lang="de-DE" dirty="0" smtClean="0"/>
              <a:t>Siedlungsabfällen </a:t>
            </a:r>
            <a:r>
              <a:rPr lang="de-DE" dirty="0"/>
              <a:t>(einschließlich </a:t>
            </a:r>
            <a:r>
              <a:rPr lang="de-DE" dirty="0" smtClean="0"/>
              <a:t>der Getrenntsammlung</a:t>
            </a:r>
            <a:r>
              <a:rPr lang="de-DE" dirty="0"/>
              <a:t>) </a:t>
            </a:r>
            <a:r>
              <a:rPr lang="de-DE" dirty="0" smtClean="0"/>
              <a:t>im Gebiet Kaliningrad (Beschluss</a:t>
            </a:r>
            <a:r>
              <a:rPr lang="de-DE" dirty="0"/>
              <a:t>  der Regierung des Kaliningrader Gebiets vom 28. September 2017 № 519</a:t>
            </a:r>
            <a:r>
              <a:rPr lang="de-DE" dirty="0" smtClean="0"/>
              <a:t>);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7186" y="2083788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03415" y="2865586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 smtClean="0"/>
              <a:t>Ansammlungsquoten für feste Siedlungsabfälle </a:t>
            </a:r>
            <a:r>
              <a:rPr lang="de-DE" dirty="0"/>
              <a:t>im Gebiet  Kaliningrad </a:t>
            </a:r>
            <a:r>
              <a:rPr lang="de-DE" dirty="0" smtClean="0"/>
              <a:t>(Beschluss </a:t>
            </a:r>
            <a:r>
              <a:rPr lang="de-DE" dirty="0"/>
              <a:t>der Regierung des Gebiets </a:t>
            </a:r>
            <a:r>
              <a:rPr lang="de-DE" dirty="0" smtClean="0"/>
              <a:t>Kaliningrad</a:t>
            </a:r>
            <a:r>
              <a:rPr lang="de-DE" dirty="0"/>
              <a:t> vom 30. Dezember 2016 № 664</a:t>
            </a:r>
            <a:r>
              <a:rPr lang="de-DE" dirty="0" smtClean="0"/>
              <a:t>);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76632" y="1960678"/>
            <a:ext cx="72007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Gesetz des Kaliningrader Gebiets </a:t>
            </a:r>
            <a:r>
              <a:rPr lang="de-DE" dirty="0" smtClean="0"/>
              <a:t>vom </a:t>
            </a:r>
            <a:r>
              <a:rPr lang="de-DE" dirty="0"/>
              <a:t>25. November 2015 № 477 "Über </a:t>
            </a:r>
            <a:r>
              <a:rPr lang="de-DE" dirty="0" smtClean="0"/>
              <a:t>Produktions- </a:t>
            </a:r>
            <a:r>
              <a:rPr lang="de-DE" dirty="0"/>
              <a:t>und </a:t>
            </a:r>
            <a:r>
              <a:rPr lang="de-DE" dirty="0" smtClean="0"/>
              <a:t>Haushaltsabfälle im </a:t>
            </a:r>
            <a:r>
              <a:rPr lang="de-DE" dirty="0"/>
              <a:t>Gebiet Kaliningrad</a:t>
            </a:r>
            <a:r>
              <a:rPr lang="de-DE" dirty="0" smtClean="0"/>
              <a:t>";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7186" y="3127196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2308" y="4199794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Ministerium </a:t>
            </a:r>
            <a:r>
              <a:rPr lang="de-DE" sz="2000" dirty="0"/>
              <a:t>für Naturressourcen und</a:t>
            </a:r>
            <a:r>
              <a:rPr lang="de-DE" sz="2000" dirty="0" smtClean="0"/>
              <a:t> Umweltschutz </a:t>
            </a:r>
          </a:p>
          <a:p>
            <a:pPr algn="ctr"/>
            <a:r>
              <a:rPr lang="de-DE" sz="2000" dirty="0" smtClean="0"/>
              <a:t>Gebiet Kaliningrad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1" y="159097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9" y="98793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63356" y="5343018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 smtClean="0"/>
              <a:t>Territoriales Konzept des Abfallmanagements, </a:t>
            </a:r>
            <a:r>
              <a:rPr lang="de-DE" dirty="0"/>
              <a:t>einschließlich der festen </a:t>
            </a:r>
            <a:r>
              <a:rPr lang="de-DE" dirty="0" smtClean="0"/>
              <a:t>Siedlungsabfälle </a:t>
            </a:r>
            <a:r>
              <a:rPr lang="de-DE" dirty="0"/>
              <a:t>im Gebiet </a:t>
            </a:r>
            <a:r>
              <a:rPr lang="de-DE" dirty="0" smtClean="0"/>
              <a:t>Kaliningrad (</a:t>
            </a:r>
            <a:r>
              <a:rPr lang="de-DE" dirty="0"/>
              <a:t>Beschluss der Regierung des Gebiets Kaliningrad vom 9. September 2016 № 425).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2308" y="5743128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820472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7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977623"/>
            <a:ext cx="583264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Задачи Территориальной схемы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0913" y="4808556"/>
            <a:ext cx="7200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определение целевых показателей по обезвреживанию, утилизации и размещению отходов.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0581" y="2043700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66597" y="3013095"/>
            <a:ext cx="7200799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определение количественного и качественного состава отходов, в том числе твердых коммунальных отходов, имеющих обращение в Калининградской области, баланса количественных характеристик образования, обработки, утилизации, обезвреживания, размещения отходов, логистики потоков отходов;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0120" y="1828155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систематизация сведений об источниках образования отходов, местах накопления отходов и объектах по обработке, утилизации, обезвреживанию, размещению отходов;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7186" y="3551704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0581" y="5014392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МИНИСТЕРСТВО ПРИРОДНЫХ РЕСУРСОВ И ЭКОЛОГИИ</a:t>
            </a:r>
          </a:p>
          <a:p>
            <a:pPr algn="ctr"/>
            <a:r>
              <a:rPr lang="ru-RU" sz="2000" dirty="0" smtClean="0"/>
              <a:t>КАЛИНИНГРАДСКОЙ ОБЛАСТИ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1" y="159097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9" y="98793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82681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0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208455"/>
            <a:ext cx="604867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Aufgaben des </a:t>
            </a:r>
            <a:r>
              <a:rPr lang="de-DE" dirty="0" smtClean="0"/>
              <a:t>Territorialen Konzepts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90913" y="4808556"/>
            <a:ext cx="7200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 smtClean="0"/>
              <a:t>Festlegung </a:t>
            </a:r>
            <a:r>
              <a:rPr lang="de-DE" dirty="0"/>
              <a:t>von Zielen für die Aufbereitung, </a:t>
            </a:r>
            <a:r>
              <a:rPr lang="de-DE" dirty="0" smtClean="0"/>
              <a:t>Verwertung </a:t>
            </a:r>
            <a:r>
              <a:rPr lang="de-DE" dirty="0"/>
              <a:t>und Deponierung von </a:t>
            </a:r>
            <a:r>
              <a:rPr lang="de-DE" dirty="0" smtClean="0"/>
              <a:t>Abfällen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0581" y="2043700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66597" y="3013095"/>
            <a:ext cx="7200799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 smtClean="0"/>
              <a:t>Bestimmung </a:t>
            </a:r>
            <a:r>
              <a:rPr lang="de-DE" dirty="0"/>
              <a:t>der quantitativen und qualitativen Zusammensetzung der Abfälle, einschließlich der im Gebiet Kaliningrad anfallenden </a:t>
            </a:r>
            <a:r>
              <a:rPr lang="de-DE" dirty="0" smtClean="0"/>
              <a:t>Siedlungsabfälle; Erstellung der</a:t>
            </a:r>
            <a:r>
              <a:rPr lang="de-DE" dirty="0"/>
              <a:t>  Bilanz der quantitativen </a:t>
            </a:r>
            <a:r>
              <a:rPr lang="de-DE" dirty="0" smtClean="0"/>
              <a:t>Daten in Bezug auf </a:t>
            </a:r>
            <a:r>
              <a:rPr lang="de-DE" dirty="0"/>
              <a:t>Erzeugung, Aufbereitung, </a:t>
            </a:r>
            <a:r>
              <a:rPr lang="de-DE" dirty="0" smtClean="0"/>
              <a:t>Entsorgung und Deponierung von Abfällen, sowie Entsorgungslogistik </a:t>
            </a:r>
            <a:r>
              <a:rPr lang="de-DE" dirty="0"/>
              <a:t>für Abfallströme</a:t>
            </a:r>
            <a:r>
              <a:rPr lang="de-DE" dirty="0" smtClean="0"/>
              <a:t>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40120" y="1828155"/>
            <a:ext cx="72007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de-DE" dirty="0" smtClean="0"/>
              <a:t>Systematisierung </a:t>
            </a:r>
            <a:r>
              <a:rPr lang="de-DE" dirty="0"/>
              <a:t>von </a:t>
            </a:r>
            <a:r>
              <a:rPr lang="de-DE" dirty="0" smtClean="0"/>
              <a:t>Informationen über </a:t>
            </a:r>
            <a:r>
              <a:rPr lang="de-DE" dirty="0"/>
              <a:t>Abfallerzeuger</a:t>
            </a:r>
            <a:r>
              <a:rPr lang="ru-RU" dirty="0" smtClean="0"/>
              <a:t>, </a:t>
            </a:r>
            <a:r>
              <a:rPr lang="de-DE" dirty="0"/>
              <a:t>Abfalllagerräume und </a:t>
            </a:r>
            <a:r>
              <a:rPr lang="de-DE" dirty="0" smtClean="0"/>
              <a:t>Anlagen </a:t>
            </a:r>
            <a:r>
              <a:rPr lang="de-DE" dirty="0"/>
              <a:t>für die </a:t>
            </a:r>
            <a:r>
              <a:rPr lang="de-DE" dirty="0" smtClean="0"/>
              <a:t>Aufarbeitung, Verwertung, </a:t>
            </a:r>
            <a:r>
              <a:rPr lang="de-DE" dirty="0"/>
              <a:t>Entsorgung und </a:t>
            </a:r>
            <a:r>
              <a:rPr lang="de-DE" dirty="0" smtClean="0"/>
              <a:t>Deponierung </a:t>
            </a:r>
            <a:r>
              <a:rPr lang="de-DE" dirty="0"/>
              <a:t>von </a:t>
            </a:r>
            <a:r>
              <a:rPr lang="de-DE" dirty="0" smtClean="0"/>
              <a:t>Abfällen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7186" y="3551704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0581" y="5014392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Ministerium für Naturressourcen und Umweltschutz </a:t>
            </a:r>
          </a:p>
          <a:p>
            <a:pPr algn="ctr"/>
            <a:r>
              <a:rPr lang="de-DE" sz="2000" dirty="0" smtClean="0"/>
              <a:t>Gebiet Kaliningrad</a:t>
            </a: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1" y="159097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9" y="98793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82681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6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666" y="912245"/>
            <a:ext cx="796123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Разработанные нормативные правовые акты в рамках создания новой системы обращения с отходами в Калининградской области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0581" y="2751232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71201" y="2228012"/>
            <a:ext cx="756215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проект постановления Правительства Калининградской области «Об утверждении региональной программы обращения с отходами, в том числе с твердыми коммунальными отходами в Калининградской области»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0581" y="3783505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11" y="98793"/>
            <a:ext cx="781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МИНИСТЕРСТВО ПРИРОДНЫХ РЕСУРСОВ И ЭКОЛОГИИ</a:t>
            </a:r>
          </a:p>
          <a:p>
            <a:pPr algn="ctr"/>
            <a:r>
              <a:rPr lang="ru-RU" sz="2000" dirty="0" smtClean="0"/>
              <a:t>КАЛИНИНГРАДСКОЙ ОБЛАСТИ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" y="16750"/>
            <a:ext cx="1060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4412" y="4966403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115" y="6196280"/>
            <a:ext cx="50405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DF6D3">
                    <a:lumMod val="10000"/>
                  </a:srgbClr>
                </a:solidFill>
                <a:latin typeface="Malgun Gothic" pitchFamily="34" charset="-127"/>
                <a:ea typeface="Malgun Gothic" pitchFamily="34" charset="-127"/>
              </a:rPr>
              <a:t>☞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86665" y="3183341"/>
            <a:ext cx="754668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роект постановления Правительства Калининградской области «Об установлении правил осуществления деятельности регионального оператора по обращению с твердыми коммунальными отходами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на территории Калининградской области»  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1201" y="4457342"/>
            <a:ext cx="7562151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проект постановления Правительства Калининградской области «Об установлении содержания и порядка заключения соглашения между уполномоченным органом исполнительной власти Калининградской области и региональным оператором по обращению с твердыми коммунальными отходами» 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6666" y="5934670"/>
            <a:ext cx="75466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проект конкурсной документации по выбору регионального оператора для зоны деятельности в северной и восточной  части Калининградской области) 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40935" y="64124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4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1419</Words>
  <Application>Microsoft Office PowerPoint</Application>
  <PresentationFormat>Bildschirmpräsentation (4:3)</PresentationFormat>
  <Paragraphs>235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Malgun Gothic</vt:lpstr>
      <vt:lpstr>Arial</vt:lpstr>
      <vt:lpstr>Calibri</vt:lpstr>
      <vt:lpstr>Franklin Gothic Book</vt:lpstr>
      <vt:lpstr>Franklin Gothic Medium</vt:lpstr>
      <vt:lpstr>Wingdings 2</vt:lpstr>
      <vt:lpstr>Трек</vt:lpstr>
      <vt:lpstr>Состояние  системы обращения с отходами производства и потребления в Калининградской области.  Единый оператор</vt:lpstr>
      <vt:lpstr> Zustand des Abfallwirtschaftssystems für Produktions- und Haushaltsabfälle  im Kaliningrader Gebiet einheitlicher regionaler Operator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Благодарю за внимание!  Vielen Dank für Ihre Aufmerksamkeit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Клишина Дарья Александровна</dc:creator>
  <cp:lastModifiedBy>Olga Vaulina</cp:lastModifiedBy>
  <cp:revision>36</cp:revision>
  <cp:lastPrinted>2017-10-06T16:15:33Z</cp:lastPrinted>
  <dcterms:created xsi:type="dcterms:W3CDTF">2017-10-06T07:58:38Z</dcterms:created>
  <dcterms:modified xsi:type="dcterms:W3CDTF">2017-10-22T20:26:41Z</dcterms:modified>
</cp:coreProperties>
</file>