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8" r:id="rId4"/>
    <p:sldId id="266" r:id="rId5"/>
    <p:sldId id="269" r:id="rId6"/>
    <p:sldId id="289" r:id="rId7"/>
    <p:sldId id="271" r:id="rId8"/>
    <p:sldId id="275" r:id="rId9"/>
    <p:sldId id="272" r:id="rId10"/>
    <p:sldId id="273" r:id="rId11"/>
    <p:sldId id="274" r:id="rId12"/>
    <p:sldId id="276" r:id="rId13"/>
    <p:sldId id="277" r:id="rId14"/>
    <p:sldId id="279" r:id="rId15"/>
    <p:sldId id="280" r:id="rId16"/>
    <p:sldId id="282" r:id="rId17"/>
    <p:sldId id="281" r:id="rId18"/>
    <p:sldId id="283" r:id="rId19"/>
    <p:sldId id="286" r:id="rId20"/>
    <p:sldId id="285" r:id="rId21"/>
    <p:sldId id="287" r:id="rId22"/>
    <p:sldId id="288" r:id="rId23"/>
    <p:sldId id="28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bil" initials="M" lastIdx="5" clrIdx="0">
    <p:extLst>
      <p:ext uri="{19B8F6BF-5375-455C-9EA6-DF929625EA0E}">
        <p15:presenceInfo xmlns:p15="http://schemas.microsoft.com/office/powerpoint/2012/main" userId="Mob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 snapToObjects="1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png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fld id="{34264726-4E85-4978-88AA-C977359B98C7}" type="CATEGORYNAME">
                      <a:rPr lang="en-US" smtClean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0221BB4-047B-40FB-9E95-81A36685D80A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BDCDE1B-C44C-4BDE-A332-57DD509EBD03}" type="CATEGORYNAME">
                      <a:rPr lang="en-US" smtClean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CAF1C045-56D6-4EF6-9D31-DD6463E8C24A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Tabelle1!$A$2:$A$8</c:f>
              <c:strCache>
                <c:ptCount val="7"/>
                <c:pt idx="0">
                  <c:v> Alkali-Mangan/ Щелочные</c:v>
                </c:pt>
                <c:pt idx="1">
                  <c:v> Zink-Kohle/ Цинк-углеродные</c:v>
                </c:pt>
                <c:pt idx="2">
                  <c:v>Sonstige Primärbatterien/ Другие первичный батареи</c:v>
                </c:pt>
                <c:pt idx="3">
                  <c:v>Li-Ion/ литий-ионные</c:v>
                </c:pt>
                <c:pt idx="4">
                  <c:v>Nickel-Metallhydrid/ Никель-металлгидридные</c:v>
                </c:pt>
                <c:pt idx="5">
                  <c:v>Nickel-Cadmium/ никель-кадмиевые</c:v>
                </c:pt>
                <c:pt idx="6">
                  <c:v>Blei-Säure/ Свинцово-кислотные</c:v>
                </c:pt>
              </c:strCache>
            </c:strRef>
          </c:cat>
          <c:val>
            <c:numRef>
              <c:f>Tabelle1!$B$2:$B$8</c:f>
              <c:numCache>
                <c:formatCode>#,##0.0</c:formatCode>
                <c:ptCount val="7"/>
                <c:pt idx="0">
                  <c:v>0.60599999999999998</c:v>
                </c:pt>
                <c:pt idx="1">
                  <c:v>9.9000000000000005E-2</c:v>
                </c:pt>
                <c:pt idx="2">
                  <c:v>3.9E-2</c:v>
                </c:pt>
                <c:pt idx="3">
                  <c:v>0.158</c:v>
                </c:pt>
                <c:pt idx="4">
                  <c:v>5.8999999999999997E-2</c:v>
                </c:pt>
                <c:pt idx="5">
                  <c:v>1.0999999999999999E-2</c:v>
                </c:pt>
                <c:pt idx="6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explosion val="23"/>
          <c:dPt>
            <c:idx val="0"/>
            <c:bubble3D val="0"/>
            <c:explosion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explosion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2"/>
            <c:bubble3D val="0"/>
            <c:explosion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0.15163233602680837"/>
                  <c:y val="0.103343919242312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189395818768182"/>
                  <c:y val="-0.136226075364866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597855921421809E-2"/>
                  <c:y val="-0.150439932918921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034452909735645"/>
                  <c:y val="-7.4594410255385976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err="1" smtClean="0"/>
                      <a:t>Quecksilber</a:t>
                    </a:r>
                    <a:r>
                      <a:rPr lang="en-US" sz="1200" dirty="0" smtClean="0"/>
                      <a:t>/ </a:t>
                    </a:r>
                    <a:r>
                      <a:rPr lang="ru-RU" sz="1200" dirty="0" smtClean="0"/>
                      <a:t>ртуть</a:t>
                    </a:r>
                    <a:r>
                      <a:rPr lang="ru-RU" sz="1200" dirty="0"/>
                      <a:t>
</a:t>
                    </a:r>
                    <a:r>
                      <a:rPr lang="ru-RU" sz="1200" dirty="0" smtClean="0"/>
                      <a:t>&lt;0,01</a:t>
                    </a:r>
                    <a:r>
                      <a:rPr lang="ru-RU" sz="1200" dirty="0"/>
                      <a:t>%</a:t>
                    </a:r>
                    <a:endParaRPr lang="ru-RU" dirty="0"/>
                  </a:p>
                </c:rich>
              </c:tx>
              <c:numFmt formatCode="#,##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Glas/ стекла</c:v>
                </c:pt>
                <c:pt idx="1">
                  <c:v>Metall/ Kunststoff Металл / пластмасса</c:v>
                </c:pt>
                <c:pt idx="2">
                  <c:v>Leuchtstoffpulver/ Люминофор </c:v>
                </c:pt>
                <c:pt idx="3">
                  <c:v>Quecksilber/ртуть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0.9</c:v>
                </c:pt>
                <c:pt idx="1">
                  <c:v>7.0000000000000007E-2</c:v>
                </c:pt>
                <c:pt idx="2">
                  <c:v>0.03</c:v>
                </c:pt>
                <c:pt idx="3" formatCode="0.00%">
                  <c:v>1E-4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4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60A0E-539A-4024-9DD5-90378D025140}" type="datetimeFigureOut">
              <a:rPr lang="de-DE" smtClean="0"/>
              <a:t>20.10.2017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D6BA9-067B-4820-BEA7-6CAE191548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3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Cyrl-AZ" dirty="0" smtClean="0"/>
              <a:t>Циклическая экономика вместо устранения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6BA9-067B-4820-BEA7-6CAE191548A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87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6BA9-067B-4820-BEA7-6CAE191548A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79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54C-DA06-4944-81DE-64D61B3BBC37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2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490E-43BC-4626-B546-4CB70CE26C4E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6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AD8-E57F-4762-8509-09FC36325345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3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6C10-7F58-483D-A8DC-97F7EE08035D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9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46C6-E189-4271-A5BC-FD9A95DC4643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0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72C2-B063-4507-B912-97ABBB6206AA}" type="datetime1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0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DF5-28CF-4D77-BC82-60B64F1CCEB4}" type="datetime1">
              <a:rPr lang="ru-RU" smtClean="0"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9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37A-52ED-4B29-B47A-9939528C320F}" type="datetime1">
              <a:rPr lang="ru-RU" smtClean="0"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0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24B-B086-446F-B38B-43A4F3382F7F}" type="datetime1">
              <a:rPr lang="ru-RU" smtClean="0"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910D-2CEC-4B46-BB98-1A36EE41C44D}" type="datetime1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7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F9B6-D2D5-4545-A7FE-0C4F13FA7A48}" type="datetime1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7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AC95-1A4A-4799-9743-6505C99C7EBA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5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jpeg"/><Relationship Id="rId7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3221"/>
            <a:ext cx="9144000" cy="4350347"/>
          </a:xfrm>
        </p:spPr>
        <p:txBody>
          <a:bodyPr>
            <a:normAutofit fontScale="90000"/>
          </a:bodyPr>
          <a:lstStyle/>
          <a:p>
            <a:r>
              <a:rPr lang="de-DE" sz="5300" dirty="0" smtClean="0">
                <a:latin typeface="+mn-lt"/>
              </a:rPr>
              <a:t>Aufbereitung und Entsorgung gefährlicher Abfälle</a:t>
            </a:r>
            <a:br>
              <a:rPr lang="de-DE" sz="5300" dirty="0" smtClean="0">
                <a:latin typeface="+mn-lt"/>
              </a:rPr>
            </a:br>
            <a:r>
              <a:rPr lang="ru-RU" sz="5300" dirty="0" smtClean="0">
                <a:latin typeface="+mn-lt"/>
              </a:rPr>
              <a:t>Обезвреживание и </a:t>
            </a:r>
            <a:r>
              <a:rPr lang="ru-RU" sz="5300" dirty="0">
                <a:latin typeface="+mn-lt"/>
              </a:rPr>
              <a:t>утилизация опасных </a:t>
            </a:r>
            <a:r>
              <a:rPr lang="ru-RU" sz="5300" dirty="0" smtClean="0">
                <a:latin typeface="+mn-lt"/>
              </a:rPr>
              <a:t>отходов</a:t>
            </a:r>
            <a:r>
              <a:rPr lang="de-DE" sz="5300" dirty="0">
                <a:latin typeface="+mn-lt"/>
              </a:rPr>
              <a:t/>
            </a:r>
            <a:br>
              <a:rPr lang="de-DE" sz="5300" dirty="0">
                <a:latin typeface="+mn-lt"/>
              </a:rPr>
            </a:b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sz="3600" dirty="0" smtClean="0">
                <a:latin typeface="+mn-lt"/>
              </a:rPr>
              <a:t>Jochen Ebbing</a:t>
            </a:r>
            <a:br>
              <a:rPr lang="de-DE" sz="3600" dirty="0" smtClean="0">
                <a:latin typeface="+mn-lt"/>
              </a:rPr>
            </a:br>
            <a:r>
              <a:rPr lang="de-DE" sz="3600" dirty="0" smtClean="0">
                <a:latin typeface="+mn-lt"/>
              </a:rPr>
              <a:t>Lobbe </a:t>
            </a:r>
            <a:r>
              <a:rPr lang="de-DE" sz="3600" dirty="0">
                <a:latin typeface="+mn-lt"/>
              </a:rPr>
              <a:t>Industrieservice GmbH &amp; Co KG, Deutschland</a:t>
            </a:r>
            <a:endParaRPr lang="ru-RU" sz="53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70538"/>
            <a:ext cx="9144000" cy="781436"/>
          </a:xfrm>
        </p:spPr>
        <p:txBody>
          <a:bodyPr/>
          <a:lstStyle/>
          <a:p>
            <a:r>
              <a:rPr lang="de-DE" dirty="0"/>
              <a:t>im Rahmen des Deutsch-Russischen Umwelttages im Kaliningrader Gebiet, 25. Oktober 2017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1975"/>
            <a:ext cx="2603228" cy="1306026"/>
          </a:xfrm>
          <a:prstGeom prst="rect">
            <a:avLst/>
          </a:prstGeom>
        </p:spPr>
      </p:pic>
      <p:pic>
        <p:nvPicPr>
          <p:cNvPr id="5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4433" y="5394801"/>
            <a:ext cx="1209578" cy="14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Verwertung von Batterien   ─     </a:t>
            </a:r>
            <a:r>
              <a:rPr lang="ru-RU" dirty="0" smtClean="0"/>
              <a:t>утилизация батареек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1026" name="Picture 2" descr="https://upload.wikimedia.org/wikipedia/commons/c/c7/Coin-ce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68" y="3482496"/>
            <a:ext cx="3288942" cy="233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3090" y="5818868"/>
            <a:ext cx="65977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Knopfzellen/ </a:t>
            </a:r>
            <a:r>
              <a:rPr lang="ru-RU" sz="1600" b="1" dirty="0"/>
              <a:t>Миниатюрный </a:t>
            </a:r>
            <a:r>
              <a:rPr lang="ru-RU" sz="1600" b="1" dirty="0" smtClean="0"/>
              <a:t>элемент-таблетка</a:t>
            </a:r>
            <a:r>
              <a:rPr lang="de-DE" sz="1600" b="1" dirty="0" smtClean="0"/>
              <a:t> </a:t>
            </a:r>
            <a:r>
              <a:rPr lang="de-DE" sz="1600" b="1" dirty="0" smtClean="0"/>
              <a:t>(Quelle: Wikipedia)</a:t>
            </a:r>
            <a:endParaRPr lang="de-DE" sz="1600" b="1" dirty="0"/>
          </a:p>
        </p:txBody>
      </p:sp>
      <p:pic>
        <p:nvPicPr>
          <p:cNvPr id="4098" name="Picture 2" descr="https://upload.wikimedia.org/wikipedia/commons/d/d9/Batterien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9799" y="164327"/>
            <a:ext cx="2256929" cy="32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3088" y="3104203"/>
            <a:ext cx="65977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Rundzellen/ </a:t>
            </a:r>
            <a:r>
              <a:rPr lang="ru-RU" sz="1600" b="1" dirty="0" smtClean="0"/>
              <a:t>круглы</a:t>
            </a:r>
            <a:r>
              <a:rPr lang="ru-RU" sz="1600" b="1" dirty="0"/>
              <a:t>е</a:t>
            </a:r>
            <a:r>
              <a:rPr lang="de-DE" sz="1600" b="1" dirty="0" smtClean="0"/>
              <a:t> </a:t>
            </a:r>
            <a:r>
              <a:rPr lang="ru-RU" sz="1600" b="1" dirty="0" smtClean="0"/>
              <a:t>элемент</a:t>
            </a:r>
            <a:r>
              <a:rPr lang="ru-RU" sz="1600" b="1" dirty="0"/>
              <a:t>ы</a:t>
            </a:r>
            <a:r>
              <a:rPr lang="de-DE" sz="1600" b="1" dirty="0" smtClean="0"/>
              <a:t> (Quelle: Wikipedia)</a:t>
            </a:r>
            <a:endParaRPr lang="de-DE" sz="1600" b="1" dirty="0"/>
          </a:p>
        </p:txBody>
      </p:sp>
      <p:pic>
        <p:nvPicPr>
          <p:cNvPr id="4100" name="Picture 4" descr="https://upload.wikimedia.org/wikipedia/commons/thumb/1/1a/Li_ion_laptop_battery.jpg/1920px-Li_ion_laptop_battery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237" y="896909"/>
            <a:ext cx="3624225" cy="22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321916" y="3104203"/>
            <a:ext cx="65977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b="1" dirty="0" smtClean="0"/>
              <a:t>Lithium- Ionen Akku/ </a:t>
            </a:r>
            <a:r>
              <a:rPr lang="vi-VN" sz="1600" b="1" dirty="0" smtClean="0"/>
              <a:t>литий-ионный аккумулятор </a:t>
            </a:r>
            <a:r>
              <a:rPr lang="de-DE" sz="1600" b="1" dirty="0" smtClean="0"/>
              <a:t>(Quelle: Wikipedia)</a:t>
            </a:r>
            <a:endParaRPr lang="de-DE" sz="1600" b="1" dirty="0"/>
          </a:p>
        </p:txBody>
      </p:sp>
      <p:pic>
        <p:nvPicPr>
          <p:cNvPr id="4102" name="Picture 6" descr="File:Starterbatteri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825" y="3501866"/>
            <a:ext cx="2711805" cy="231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473765" y="5818867"/>
            <a:ext cx="65977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600" b="1" dirty="0" smtClean="0"/>
              <a:t>Starterbatterie/  </a:t>
            </a:r>
            <a:r>
              <a:rPr lang="ru-RU" sz="1600" b="1" dirty="0"/>
              <a:t>Автомобильный аккумулятор </a:t>
            </a:r>
            <a:r>
              <a:rPr lang="de-DE" sz="1600" b="1" dirty="0" smtClean="0"/>
              <a:t>(Quelle: Wikipedia)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8224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5778240" y="703661"/>
            <a:ext cx="6228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Цифры </a:t>
            </a:r>
            <a:r>
              <a:rPr lang="ru-RU" sz="1600" b="1" dirty="0" smtClean="0"/>
              <a:t>по </a:t>
            </a:r>
            <a:r>
              <a:rPr lang="ru-RU" sz="1600" b="1" dirty="0"/>
              <a:t>Германии (по состоянию на 2015 год): </a:t>
            </a: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ru-RU" sz="1600" b="1" dirty="0"/>
              <a:t>Проданные </a:t>
            </a:r>
            <a:r>
              <a:rPr lang="ru-RU" sz="1600" b="1" dirty="0" smtClean="0"/>
              <a:t>батареи </a:t>
            </a:r>
            <a:r>
              <a:rPr lang="ru-RU" sz="1600" b="1" dirty="0" smtClean="0"/>
              <a:t>для </a:t>
            </a:r>
            <a:r>
              <a:rPr lang="ru-RU" sz="1600" b="1" dirty="0"/>
              <a:t>бытового </a:t>
            </a:r>
            <a:r>
              <a:rPr lang="ru-RU" sz="1600" b="1" dirty="0" smtClean="0"/>
              <a:t>использования</a:t>
            </a:r>
            <a:r>
              <a:rPr lang="de-DE" sz="1600" b="1" dirty="0" smtClean="0"/>
              <a:t> </a:t>
            </a:r>
            <a:r>
              <a:rPr lang="ru-RU" sz="1600" b="1" dirty="0"/>
              <a:t>и их </a:t>
            </a:r>
            <a:r>
              <a:rPr lang="ru-RU" sz="1600" b="1" dirty="0" smtClean="0"/>
              <a:t>утилизация</a:t>
            </a:r>
            <a:endParaRPr lang="de-DE" sz="1600" b="1" dirty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Verwertung von Batterien   ─     </a:t>
            </a:r>
            <a:r>
              <a:rPr lang="ru-RU" dirty="0" smtClean="0"/>
              <a:t>утилизация батареек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00499939"/>
              </p:ext>
            </p:extLst>
          </p:nvPr>
        </p:nvGraphicFramePr>
        <p:xfrm>
          <a:off x="105597" y="1310196"/>
          <a:ext cx="8788216" cy="495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83977" y="707530"/>
            <a:ext cx="5505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Zahlen für Deutschland (Stand 2015): </a:t>
            </a:r>
            <a:br>
              <a:rPr lang="de-DE" sz="1600" b="1" dirty="0" smtClean="0"/>
            </a:br>
            <a:r>
              <a:rPr lang="de-DE" sz="1600" b="1" dirty="0" smtClean="0"/>
              <a:t>Verkauf und Verwertung von Gerätebatterien für den Haushalt</a:t>
            </a:r>
            <a:endParaRPr lang="de-DE" sz="1600" b="1" dirty="0"/>
          </a:p>
        </p:txBody>
      </p:sp>
      <p:sp>
        <p:nvSpPr>
          <p:cNvPr id="47" name="Text Box 2056"/>
          <p:cNvSpPr txBox="1">
            <a:spLocks noChangeArrowheads="1"/>
          </p:cNvSpPr>
          <p:nvPr/>
        </p:nvSpPr>
        <p:spPr bwMode="auto">
          <a:xfrm>
            <a:off x="7679094" y="1323339"/>
            <a:ext cx="443656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Insgesamt wurden in 2015 </a:t>
            </a:r>
            <a:r>
              <a:rPr lang="de-DE" sz="1600" b="1" dirty="0" smtClean="0"/>
              <a:t>43.902 Tonnen </a:t>
            </a:r>
            <a:r>
              <a:rPr lang="de-DE" sz="1600" dirty="0" smtClean="0"/>
              <a:t>an Gerätebatterien verkauft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Dies entspricht über 1,5 Milliarden </a:t>
            </a:r>
            <a:r>
              <a:rPr lang="de-DE" sz="1600" dirty="0" smtClean="0"/>
              <a:t>Stück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Davon wurden </a:t>
            </a:r>
            <a:r>
              <a:rPr lang="de-DE" sz="1600" b="1" dirty="0" smtClean="0"/>
              <a:t>19.678 Tonnen </a:t>
            </a:r>
            <a:r>
              <a:rPr lang="de-DE" sz="1600" dirty="0" smtClean="0"/>
              <a:t>(44,8 %) zurückgenommen und verwertet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Anteil stofflicher Verwertung: 97,6 %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48" name="Text Box 2056"/>
          <p:cNvSpPr txBox="1">
            <a:spLocks noChangeArrowheads="1"/>
          </p:cNvSpPr>
          <p:nvPr/>
        </p:nvSpPr>
        <p:spPr bwMode="auto">
          <a:xfrm>
            <a:off x="7679094" y="3771041"/>
            <a:ext cx="4512907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 2015 году было продано </a:t>
            </a:r>
            <a:r>
              <a:rPr lang="ru-RU" sz="1600" b="1" dirty="0"/>
              <a:t>43 902 тонны </a:t>
            </a:r>
            <a:r>
              <a:rPr lang="ru-RU" sz="1600" dirty="0" smtClean="0"/>
              <a:t>батарей 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Это </a:t>
            </a:r>
            <a:r>
              <a:rPr lang="ru-RU" sz="1600" dirty="0"/>
              <a:t>соответствует более чем 1,5 миллиардам штук 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Из </a:t>
            </a:r>
            <a:r>
              <a:rPr lang="ru-RU" sz="1600" dirty="0"/>
              <a:t>них </a:t>
            </a:r>
            <a:r>
              <a:rPr lang="ru-RU" sz="1600" b="1" dirty="0"/>
              <a:t>19 678 тонны </a:t>
            </a:r>
            <a:r>
              <a:rPr lang="ru-RU" sz="1600" dirty="0" smtClean="0"/>
              <a:t>(</a:t>
            </a:r>
            <a:r>
              <a:rPr lang="ru-RU" sz="1600" dirty="0"/>
              <a:t>44,8%) были собраны и переработаны 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При этом </a:t>
            </a:r>
            <a:r>
              <a:rPr lang="ru-RU" sz="1600" dirty="0"/>
              <a:t>97,6</a:t>
            </a:r>
            <a:r>
              <a:rPr lang="ru-RU" sz="1600" dirty="0" smtClean="0"/>
              <a:t>% материалов </a:t>
            </a:r>
            <a:r>
              <a:rPr lang="ru-RU" sz="1600" dirty="0" err="1" smtClean="0"/>
              <a:t>утилизованы</a:t>
            </a:r>
            <a:endParaRPr lang="de-DE" sz="1600" dirty="0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1" y="5957367"/>
            <a:ext cx="6597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/>
              <a:t>Quelle: Umweltbundesamt; Erfolgskontrollberichte der Rücknahmesysteme 2016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812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5778240" y="703661"/>
            <a:ext cx="622870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Экологическая значимость </a:t>
            </a:r>
            <a:r>
              <a:rPr lang="ru-RU" sz="2000" b="1" dirty="0" smtClean="0"/>
              <a:t>батареек</a:t>
            </a:r>
            <a:endParaRPr lang="ru-RU" sz="2000" b="1" dirty="0"/>
          </a:p>
          <a:p>
            <a:pPr>
              <a:spcBef>
                <a:spcPct val="50000"/>
              </a:spcBef>
            </a:pPr>
            <a:r>
              <a:rPr lang="ru-RU" sz="2000" dirty="0"/>
              <a:t>В 2010 году было продано 1,5 миллиарда </a:t>
            </a:r>
            <a:r>
              <a:rPr lang="ru-RU" sz="2000" dirty="0" smtClean="0"/>
              <a:t>батареек. Батарейки </a:t>
            </a:r>
            <a:r>
              <a:rPr lang="ru-RU" sz="2000" dirty="0"/>
              <a:t>содержали следующие вещества:</a:t>
            </a:r>
            <a:endParaRPr lang="de-DE" sz="2000" dirty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Verwertung von Batterien   ─     </a:t>
            </a:r>
            <a:r>
              <a:rPr lang="ru-RU" dirty="0" smtClean="0"/>
              <a:t>утилизация батареек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329641" y="707530"/>
            <a:ext cx="55050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 smtClean="0"/>
              <a:t>Umweltrelevanz von Batterien</a:t>
            </a:r>
          </a:p>
          <a:p>
            <a:pPr>
              <a:spcBef>
                <a:spcPct val="50000"/>
              </a:spcBef>
            </a:pPr>
            <a:r>
              <a:rPr lang="de-DE" sz="2000" dirty="0" smtClean="0"/>
              <a:t>Die rund 1,5 Milliarden 2010 verkauften Gerätebatterien enthielten insgesamt:</a:t>
            </a:r>
            <a:endParaRPr lang="de-DE" sz="2000" dirty="0"/>
          </a:p>
        </p:txBody>
      </p:sp>
      <p:sp>
        <p:nvSpPr>
          <p:cNvPr id="47" name="Text Box 2056"/>
          <p:cNvSpPr txBox="1">
            <a:spLocks noChangeArrowheads="1"/>
          </p:cNvSpPr>
          <p:nvPr/>
        </p:nvSpPr>
        <p:spPr bwMode="auto">
          <a:xfrm>
            <a:off x="5778240" y="1896555"/>
            <a:ext cx="4436569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Загрязнители</a:t>
            </a:r>
            <a:r>
              <a:rPr lang="ru-RU" sz="2000" dirty="0"/>
              <a:t>: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ru-RU" sz="2000" dirty="0" smtClean="0"/>
              <a:t>ртуть</a:t>
            </a:r>
            <a:r>
              <a:rPr lang="ru-RU" sz="2000" dirty="0"/>
              <a:t>, кадмий, </a:t>
            </a:r>
            <a:r>
              <a:rPr lang="ru-RU" sz="2000" dirty="0" smtClean="0"/>
              <a:t>свинец</a:t>
            </a:r>
            <a:endParaRPr lang="de-DE" sz="20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/>
              <a:t>Вторичное сырьё</a:t>
            </a:r>
            <a:r>
              <a:rPr lang="ru-RU" sz="2000" dirty="0" smtClean="0"/>
              <a:t>:</a:t>
            </a:r>
            <a:endParaRPr lang="de-DE" sz="20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8 </a:t>
            </a:r>
            <a:r>
              <a:rPr lang="ru-RU" sz="2000" dirty="0"/>
              <a:t>000 тонн </a:t>
            </a:r>
            <a:r>
              <a:rPr lang="ru-RU" sz="2000" dirty="0" smtClean="0"/>
              <a:t>железа</a:t>
            </a:r>
            <a:endParaRPr lang="de-DE" sz="20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5</a:t>
            </a:r>
            <a:r>
              <a:rPr lang="de-DE" sz="2000" dirty="0" smtClean="0"/>
              <a:t> </a:t>
            </a:r>
            <a:r>
              <a:rPr lang="ru-RU" sz="2000" dirty="0" smtClean="0"/>
              <a:t>000 </a:t>
            </a:r>
            <a:r>
              <a:rPr lang="ru-RU" sz="2000" dirty="0"/>
              <a:t>тонн </a:t>
            </a:r>
            <a:r>
              <a:rPr lang="ru-RU" sz="2000" dirty="0" smtClean="0"/>
              <a:t>цинка</a:t>
            </a:r>
            <a:endParaRPr lang="de-DE" sz="20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</a:t>
            </a:r>
            <a:r>
              <a:rPr lang="de-DE" sz="2000" dirty="0" smtClean="0"/>
              <a:t> </a:t>
            </a:r>
            <a:r>
              <a:rPr lang="ru-RU" sz="2000" dirty="0" smtClean="0"/>
              <a:t>000 </a:t>
            </a:r>
            <a:r>
              <a:rPr lang="ru-RU" sz="2000" dirty="0"/>
              <a:t>тонн </a:t>
            </a:r>
            <a:r>
              <a:rPr lang="ru-RU" sz="2000" dirty="0" smtClean="0"/>
              <a:t>никеля</a:t>
            </a:r>
            <a:endParaRPr lang="de-DE" sz="20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200 </a:t>
            </a:r>
            <a:r>
              <a:rPr lang="ru-RU" sz="2000" dirty="0"/>
              <a:t>тонн </a:t>
            </a:r>
            <a:r>
              <a:rPr lang="ru-RU" sz="2000" dirty="0" smtClean="0"/>
              <a:t>кадмия</a:t>
            </a:r>
            <a:endParaRPr lang="de-DE" sz="20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6 </a:t>
            </a:r>
            <a:r>
              <a:rPr lang="ru-RU" sz="2000" dirty="0"/>
              <a:t>тонн </a:t>
            </a:r>
            <a:r>
              <a:rPr lang="ru-RU" sz="2000" dirty="0" smtClean="0"/>
              <a:t>серебра</a:t>
            </a:r>
            <a:endParaRPr lang="de-DE" sz="20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4 </a:t>
            </a:r>
            <a:r>
              <a:rPr lang="ru-RU" sz="2000" dirty="0"/>
              <a:t>тонны ртути</a:t>
            </a:r>
            <a:endParaRPr lang="de-DE" sz="2000" dirty="0" smtClean="0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1" y="5957367"/>
            <a:ext cx="6597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/>
              <a:t>Quelle: Umweltbundesamt; Batterien und Akkus 2012</a:t>
            </a:r>
            <a:endParaRPr lang="de-DE" sz="1200" dirty="0"/>
          </a:p>
        </p:txBody>
      </p:sp>
      <p:sp>
        <p:nvSpPr>
          <p:cNvPr id="15" name="Text Box 2056"/>
          <p:cNvSpPr txBox="1">
            <a:spLocks noChangeArrowheads="1"/>
          </p:cNvSpPr>
          <p:nvPr/>
        </p:nvSpPr>
        <p:spPr bwMode="auto">
          <a:xfrm>
            <a:off x="348526" y="1896555"/>
            <a:ext cx="4436569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b="1" dirty="0" smtClean="0"/>
              <a:t>Schadstoffe</a:t>
            </a:r>
            <a:r>
              <a:rPr lang="de-DE" sz="2000" dirty="0" smtClean="0"/>
              <a:t>: </a:t>
            </a:r>
            <a:br>
              <a:rPr lang="de-DE" sz="2000" dirty="0" smtClean="0"/>
            </a:br>
            <a:r>
              <a:rPr lang="de-DE" sz="2000" dirty="0" smtClean="0"/>
              <a:t>Quecksilber, Cadmium, Blei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b="1" dirty="0" smtClean="0"/>
              <a:t>Wertstoffe</a:t>
            </a:r>
            <a:r>
              <a:rPr lang="de-DE" sz="2000" dirty="0" smtClean="0"/>
              <a:t>: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8.000 Tonnen Eisen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5.000 Tonnen Zink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2.000 Tonnen Nickel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200 Tonnen Cadmium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6 Tonnen Silber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4 Tonnen Quecksilber</a:t>
            </a:r>
          </a:p>
        </p:txBody>
      </p:sp>
    </p:spTree>
    <p:extLst>
      <p:ext uri="{BB962C8B-B14F-4D97-AF65-F5344CB8AC3E}">
        <p14:creationId xmlns:p14="http://schemas.microsoft.com/office/powerpoint/2010/main" val="11437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6597796" y="3448435"/>
            <a:ext cx="498221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Системы сбора </a:t>
            </a:r>
            <a:r>
              <a:rPr lang="ru-RU" sz="1600" b="1" dirty="0" smtClean="0"/>
              <a:t>батареек</a:t>
            </a:r>
            <a:endParaRPr lang="de-DE" sz="1600" b="1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1</a:t>
            </a:r>
            <a:r>
              <a:rPr lang="de-DE" sz="1600" dirty="0" smtClean="0"/>
              <a:t>8</a:t>
            </a:r>
            <a:r>
              <a:rPr lang="ru-RU" sz="1600" dirty="0" smtClean="0"/>
              <a:t>0 </a:t>
            </a:r>
            <a:r>
              <a:rPr lang="ru-RU" sz="1600" dirty="0"/>
              <a:t>000 пунктов </a:t>
            </a:r>
            <a:r>
              <a:rPr lang="ru-RU" sz="1600" dirty="0" smtClean="0"/>
              <a:t>сбора</a:t>
            </a:r>
            <a:r>
              <a:rPr lang="de-DE" sz="1600" dirty="0" smtClean="0"/>
              <a:t> </a:t>
            </a:r>
            <a:r>
              <a:rPr lang="ru-RU" sz="1600" dirty="0"/>
              <a:t>в Германии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один </a:t>
            </a:r>
            <a:r>
              <a:rPr lang="ru-RU" sz="1600" dirty="0" smtClean="0"/>
              <a:t>пункт на </a:t>
            </a:r>
            <a:r>
              <a:rPr lang="ru-RU" sz="1600" dirty="0" smtClean="0"/>
              <a:t>4</a:t>
            </a:r>
            <a:r>
              <a:rPr lang="de-DE" sz="1600" dirty="0" smtClean="0"/>
              <a:t>7</a:t>
            </a:r>
            <a:r>
              <a:rPr lang="ru-RU" sz="1600" dirty="0" smtClean="0"/>
              <a:t>0 жителей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Сбор</a:t>
            </a:r>
            <a:r>
              <a:rPr lang="de-DE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/>
              <a:t>магазинах и муниципальных пунктах </a:t>
            </a:r>
            <a:r>
              <a:rPr lang="ru-RU" sz="1600" dirty="0" smtClean="0"/>
              <a:t>сбора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Для потребителей бесплатный </a:t>
            </a:r>
            <a:r>
              <a:rPr lang="ru-RU" sz="1600" dirty="0" smtClean="0"/>
              <a:t>возврат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Различные контейнерные системы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Залоговая система </a:t>
            </a:r>
            <a:r>
              <a:rPr lang="ru-RU" sz="1600" dirty="0"/>
              <a:t>для автомобильных </a:t>
            </a:r>
            <a:r>
              <a:rPr lang="ru-RU" sz="1600" dirty="0" smtClean="0"/>
              <a:t>аккумуляторов</a:t>
            </a:r>
            <a:endParaRPr lang="de-DE" sz="1600" b="1" dirty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Verwertung von Batterien   ─     </a:t>
            </a:r>
            <a:r>
              <a:rPr lang="ru-RU" dirty="0" smtClean="0"/>
              <a:t>утилизация батареек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6451734" y="719024"/>
            <a:ext cx="55050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Sammelsysteme für Batterien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Ca. 180.000 Sammelstellen in Deutschland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Eine </a:t>
            </a:r>
            <a:r>
              <a:rPr lang="de-DE" sz="1600" dirty="0"/>
              <a:t>je </a:t>
            </a:r>
            <a:r>
              <a:rPr lang="de-DE" sz="1600" dirty="0" smtClean="0"/>
              <a:t>470 Einwohner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Rücknahme in Geschäften und kommunalen Sammelstellen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Für Verbraucher kostenlose Rücknahme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Verschiedene Behältersysteme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Pfandsystem für Autobatterien</a:t>
            </a:r>
            <a:endParaRPr lang="de-DE" sz="1600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" y="5957367"/>
            <a:ext cx="6597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/>
              <a:t>Bildquelle: Internetauftritt der Stiftung GRS Batterien, 2017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88436"/>
            <a:ext cx="3196473" cy="276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273" y="1288436"/>
            <a:ext cx="2553410" cy="294658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74" y="4235017"/>
            <a:ext cx="1905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103" y="4235017"/>
            <a:ext cx="2570580" cy="192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2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6474231" y="769166"/>
            <a:ext cx="559039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Законодательное регулирование </a:t>
            </a:r>
            <a:r>
              <a:rPr lang="ru-RU" sz="1600" b="1" dirty="0"/>
              <a:t>утилизации </a:t>
            </a:r>
            <a:r>
              <a:rPr lang="ru-RU" sz="1600" b="1" dirty="0" smtClean="0"/>
              <a:t>батареек</a:t>
            </a:r>
            <a:endParaRPr lang="de-DE" sz="1600" b="1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Закон</a:t>
            </a:r>
            <a:r>
              <a:rPr lang="ru-RU" sz="1600" b="1" dirty="0"/>
              <a:t> </a:t>
            </a:r>
            <a:r>
              <a:rPr lang="ru-RU" sz="1600" dirty="0" smtClean="0"/>
              <a:t>регулирует обязанности производителей </a:t>
            </a:r>
            <a:r>
              <a:rPr lang="ru-RU" sz="1600" dirty="0"/>
              <a:t>и потребителей и </a:t>
            </a:r>
            <a:r>
              <a:rPr lang="ru-RU" sz="1600" dirty="0" smtClean="0"/>
              <a:t>предписывает квоты сбора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Потребители </a:t>
            </a:r>
            <a:r>
              <a:rPr lang="ru-RU" sz="1600" dirty="0"/>
              <a:t>должны вернуть </a:t>
            </a:r>
            <a:r>
              <a:rPr lang="ru-RU" sz="1600" dirty="0" smtClean="0"/>
              <a:t>использованные батарейки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Ответственность производителей </a:t>
            </a:r>
            <a:r>
              <a:rPr lang="ru-RU" sz="1600" dirty="0"/>
              <a:t>и </a:t>
            </a:r>
            <a:r>
              <a:rPr lang="ru-RU" sz="1600" dirty="0" smtClean="0"/>
              <a:t>импортёров</a:t>
            </a:r>
            <a:endParaRPr lang="de-DE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Обязательство магазинов </a:t>
            </a:r>
            <a:r>
              <a:rPr lang="ru-RU" sz="1600" dirty="0"/>
              <a:t>и </a:t>
            </a:r>
            <a:r>
              <a:rPr lang="ru-RU" sz="1600" dirty="0" smtClean="0"/>
              <a:t>муниципалитетов устанавливать контейнеры для сбора</a:t>
            </a:r>
            <a:endParaRPr lang="de-DE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Обязательный бесплатный приём </a:t>
            </a:r>
            <a:r>
              <a:rPr lang="ru-RU" sz="1600" dirty="0"/>
              <a:t>и </a:t>
            </a:r>
            <a:r>
              <a:rPr lang="ru-RU" sz="1600" dirty="0" smtClean="0"/>
              <a:t>утилизация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Производители </a:t>
            </a:r>
            <a:r>
              <a:rPr lang="ru-RU" sz="1600" dirty="0"/>
              <a:t>батарей </a:t>
            </a:r>
            <a:r>
              <a:rPr lang="ru-RU" sz="1600" dirty="0" smtClean="0"/>
              <a:t>создали систему </a:t>
            </a:r>
            <a:r>
              <a:rPr lang="ru-RU" sz="1600" dirty="0"/>
              <a:t>возврата </a:t>
            </a:r>
            <a:r>
              <a:rPr lang="ru-RU" sz="1600" dirty="0" smtClean="0"/>
              <a:t>GRS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Производители платят за проданную </a:t>
            </a:r>
            <a:r>
              <a:rPr lang="ru-RU" sz="1600" dirty="0" smtClean="0"/>
              <a:t>батарею</a:t>
            </a:r>
            <a:r>
              <a:rPr lang="de-DE" sz="1600" dirty="0" smtClean="0"/>
              <a:t> </a:t>
            </a:r>
            <a:r>
              <a:rPr lang="ru-RU" sz="1600" dirty="0"/>
              <a:t>систем возврата </a:t>
            </a:r>
            <a:r>
              <a:rPr lang="ru-RU" sz="1600" dirty="0" smtClean="0"/>
              <a:t>GRS</a:t>
            </a:r>
            <a:r>
              <a:rPr lang="de-DE" sz="1600" dirty="0" smtClean="0"/>
              <a:t> </a:t>
            </a:r>
            <a:r>
              <a:rPr lang="ru-RU" sz="1600" dirty="0"/>
              <a:t>(0,9 евроцента для стандартной батареи АА)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Дополнительно существуют </a:t>
            </a:r>
            <a:r>
              <a:rPr lang="ru-RU" sz="1600" dirty="0"/>
              <a:t>три системы возврата </a:t>
            </a:r>
            <a:r>
              <a:rPr lang="ru-RU" sz="1600" dirty="0" smtClean="0"/>
              <a:t>от производителей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Предписанная квота </a:t>
            </a:r>
            <a:r>
              <a:rPr lang="ru-RU" sz="1600" dirty="0"/>
              <a:t>сбора с 2016 года: 45</a:t>
            </a:r>
            <a:r>
              <a:rPr lang="ru-RU" sz="1600" dirty="0" smtClean="0"/>
              <a:t>%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Ограничение </a:t>
            </a:r>
            <a:r>
              <a:rPr lang="ru-RU" sz="1600" dirty="0"/>
              <a:t>содержания ртути и </a:t>
            </a:r>
            <a:r>
              <a:rPr lang="ru-RU" sz="1600" dirty="0" smtClean="0"/>
              <a:t>кадмия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Контроль Федеральным агентством </a:t>
            </a:r>
            <a:r>
              <a:rPr lang="ru-RU" sz="1600" dirty="0"/>
              <a:t>по окружающей среде (регистр батарей)</a:t>
            </a:r>
            <a:endParaRPr lang="de-DE" sz="1600" b="1" dirty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Verwertung von Batterien   ─  </a:t>
            </a:r>
            <a:r>
              <a:rPr lang="de-DE" dirty="0" smtClean="0"/>
              <a:t> </a:t>
            </a:r>
            <a:r>
              <a:rPr lang="ru-RU" dirty="0" smtClean="0"/>
              <a:t>утилизация батареек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337537" y="705376"/>
            <a:ext cx="550506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Gesetzliche Regelungen zur Batterieverwertung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Batteriegesetz regelt Pflichten von Herstellern und Verbrauchern und gibt Sammelquoten vor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Verbraucher müssen Altbatterien </a:t>
            </a:r>
            <a:r>
              <a:rPr lang="de-DE" sz="1600" dirty="0" smtClean="0"/>
              <a:t>zurückgeben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Produktverantwortung </a:t>
            </a:r>
            <a:r>
              <a:rPr lang="de-DE" sz="1600" dirty="0" smtClean="0"/>
              <a:t>von Herstellern </a:t>
            </a:r>
            <a:r>
              <a:rPr lang="de-DE" sz="1600" dirty="0"/>
              <a:t>und </a:t>
            </a:r>
            <a:r>
              <a:rPr lang="de-DE" sz="1600" dirty="0" smtClean="0"/>
              <a:t>Importeuren </a:t>
            </a:r>
            <a:endParaRPr lang="de-D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Pflicht zur Ausstattung von Handel </a:t>
            </a:r>
            <a:r>
              <a:rPr lang="de-DE" sz="1600" dirty="0"/>
              <a:t>und Kommunen mit geeigneten </a:t>
            </a:r>
            <a:r>
              <a:rPr lang="de-DE" sz="1600" dirty="0" smtClean="0"/>
              <a:t>Sammelbehältern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Pflicht zur entgeltfreien Rücknahme und Verwertung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Hersteller </a:t>
            </a:r>
            <a:r>
              <a:rPr lang="de-DE" sz="1600" dirty="0"/>
              <a:t>von Gerätebatterien </a:t>
            </a:r>
            <a:r>
              <a:rPr lang="de-DE" sz="1600" dirty="0" smtClean="0"/>
              <a:t>haben Rücknahmesystem </a:t>
            </a:r>
            <a:r>
              <a:rPr lang="de-DE" sz="1600" dirty="0"/>
              <a:t>GRS Batterien </a:t>
            </a:r>
            <a:r>
              <a:rPr lang="de-DE" sz="1600" dirty="0" smtClean="0"/>
              <a:t>eingerichtet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Finanzierung durch Entsorgungskosten, die Hersteller je verkaufte Batterie an Rücknahmesysteme entrichten (z.B. 0,9 ct für AA Alkali- Mangan Primärzelle bei GRS)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Zusätzlich </a:t>
            </a:r>
            <a:r>
              <a:rPr lang="de-DE" sz="1600" dirty="0"/>
              <a:t>gibt es  drei herstellereigene </a:t>
            </a:r>
            <a:r>
              <a:rPr lang="de-DE" sz="1600" dirty="0" smtClean="0"/>
              <a:t>Rücknahmesysteme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Vorgeschriebene Sammelquote ab 2016: 45%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Beschränkung von Quecksilber und Cadmiumgehalt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Kontrolle durch Umweltbundesamt (Batterieregister)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255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6168756" y="696620"/>
            <a:ext cx="5995254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Сортировка</a:t>
            </a:r>
            <a:r>
              <a:rPr lang="ru-RU" sz="1600" dirty="0"/>
              <a:t> </a:t>
            </a:r>
            <a:r>
              <a:rPr lang="ru-RU" sz="1600" b="1" dirty="0" smtClean="0"/>
              <a:t>использованных батареек</a:t>
            </a:r>
            <a:endParaRPr lang="de-DE" sz="1600" b="1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Батарейки </a:t>
            </a:r>
            <a:r>
              <a:rPr lang="ru-RU" sz="1600" dirty="0"/>
              <a:t>необходимо сортировать перед </a:t>
            </a:r>
            <a:r>
              <a:rPr lang="ru-RU" sz="1600" dirty="0" smtClean="0"/>
              <a:t>переработкой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Смешанный </a:t>
            </a:r>
            <a:r>
              <a:rPr lang="ru-RU" sz="1600" dirty="0"/>
              <a:t>сбор разных видов батарей, </a:t>
            </a:r>
            <a:r>
              <a:rPr lang="ru-RU" sz="1600" dirty="0"/>
              <a:t>поскольку предварительная сортировка </a:t>
            </a:r>
            <a:r>
              <a:rPr lang="ru-RU" sz="1600" dirty="0"/>
              <a:t>для </a:t>
            </a:r>
            <a:r>
              <a:rPr lang="ru-RU" sz="1600" dirty="0"/>
              <a:t>потребителя </a:t>
            </a:r>
            <a:r>
              <a:rPr lang="ru-RU" sz="1600" dirty="0"/>
              <a:t>затруднительна</a:t>
            </a:r>
            <a:endParaRPr lang="ru-RU" sz="1600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Последущая сортировка </a:t>
            </a:r>
            <a:r>
              <a:rPr lang="ru-RU" sz="1600" dirty="0"/>
              <a:t>разделяет отдельные типы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Щелочные марганцевые и цинковые углеродные батареи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Гидрид никеля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Литий-ионные аккумуляторы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Крупные автоматические сортировочные системы эксплуатируются в Германии (рентгеновская технология или электромагнитные </a:t>
            </a:r>
            <a:r>
              <a:rPr lang="ru-RU" sz="1600" dirty="0" smtClean="0"/>
              <a:t>системы</a:t>
            </a:r>
            <a:r>
              <a:rPr lang="de-DE" sz="1600" dirty="0" smtClean="0"/>
              <a:t>)</a:t>
            </a:r>
            <a:endParaRPr lang="ru-RU" sz="1600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Это началось с сортировки вручную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Важным является </a:t>
            </a:r>
            <a:r>
              <a:rPr lang="ru-RU" sz="1600" dirty="0" smtClean="0"/>
              <a:t>отсортировка </a:t>
            </a:r>
            <a:r>
              <a:rPr lang="ru-RU" sz="1600" dirty="0" smtClean="0"/>
              <a:t>литиево-ионных аккумуляторов, </a:t>
            </a:r>
            <a:r>
              <a:rPr lang="ru-RU" sz="1600" dirty="0" smtClean="0"/>
              <a:t>т.к. они </a:t>
            </a:r>
            <a:r>
              <a:rPr lang="ru-RU" sz="1600" dirty="0"/>
              <a:t>являются пожароопасными в случае повреждения</a:t>
            </a:r>
            <a:endParaRPr lang="de-DE" sz="1600" dirty="0" smtClean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Verwertung von Batterien   ─  </a:t>
            </a:r>
            <a:r>
              <a:rPr lang="de-DE" dirty="0" smtClean="0"/>
              <a:t> </a:t>
            </a:r>
            <a:r>
              <a:rPr lang="ru-RU" dirty="0" smtClean="0"/>
              <a:t>утилизация батареек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337536" y="705376"/>
            <a:ext cx="5758463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Sortierung von Altbatterien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Vor Anwendung von Verwertungsverfahren müssen die Batterien sortiert werden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Die Sammlung erfolgt gemischt, da der Verbraucher eine Vorsortierung nicht leisten kann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Durch die Sortierung werden die einzelnen Typen getrennt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Alkali- Mangan und Zink- Kohle </a:t>
            </a:r>
            <a:r>
              <a:rPr lang="de-DE" sz="1600" dirty="0" smtClean="0"/>
              <a:t>Batterien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Nickel- </a:t>
            </a:r>
            <a:r>
              <a:rPr lang="de-DE" sz="1600" dirty="0" smtClean="0"/>
              <a:t>Metallhydrid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Lithium- </a:t>
            </a:r>
            <a:r>
              <a:rPr lang="de-DE" sz="1600" dirty="0" smtClean="0"/>
              <a:t>Ionen-Akkus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In Deutschland werden große automatische Sortieranlagen betrieben (Röntgentechnik oder elektromagnetische Systeme)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Begonnen wurde mit Handsortierverfahren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Wichtig ist das Aussortieren von Lithium- </a:t>
            </a:r>
            <a:r>
              <a:rPr lang="de-DE" sz="1600" dirty="0" err="1" smtClean="0"/>
              <a:t>Ionenakkus</a:t>
            </a:r>
            <a:r>
              <a:rPr lang="de-DE" sz="1600" dirty="0" smtClean="0"/>
              <a:t>, da diese bei Beschädigung brandgefährlich sind</a:t>
            </a:r>
            <a:endParaRPr lang="de-DE" sz="1600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sz="1600" dirty="0" smtClean="0"/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949801"/>
            <a:ext cx="2947914" cy="1317153"/>
          </a:xfrm>
          <a:prstGeom prst="rect">
            <a:avLst/>
          </a:prstGeom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488" y="4962084"/>
            <a:ext cx="4242524" cy="1300648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947917" y="5779942"/>
            <a:ext cx="4722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/>
              <a:t>Bildquellen: </a:t>
            </a:r>
            <a:br>
              <a:rPr lang="de-DE" sz="1200" dirty="0" smtClean="0"/>
            </a:br>
            <a:r>
              <a:rPr lang="de-DE" sz="1200" dirty="0" smtClean="0"/>
              <a:t>Internetauftritt der Stiftung GRS Batterien sowie der </a:t>
            </a:r>
            <a:r>
              <a:rPr lang="de-DE" sz="1200" dirty="0" err="1" smtClean="0"/>
              <a:t>Redux</a:t>
            </a:r>
            <a:r>
              <a:rPr lang="de-DE" sz="1200" dirty="0" smtClean="0"/>
              <a:t> GmbH, 2017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069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6168756" y="696620"/>
            <a:ext cx="560926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Утилизация использованных </a:t>
            </a:r>
            <a:r>
              <a:rPr lang="ru-RU" sz="1600" b="1" dirty="0" smtClean="0"/>
              <a:t>батареек</a:t>
            </a:r>
            <a:endParaRPr lang="de-DE" sz="1600" b="1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Марганцево-цинковые и цинковые углеродные</a:t>
            </a:r>
            <a:r>
              <a:rPr lang="de-DE" sz="1600" dirty="0" smtClean="0"/>
              <a:t> </a:t>
            </a:r>
            <a:r>
              <a:rPr lang="ru-RU" sz="1600" dirty="0"/>
              <a:t>э</a:t>
            </a:r>
            <a:r>
              <a:rPr lang="ru-RU" sz="1600" dirty="0" smtClean="0"/>
              <a:t>лементы</a:t>
            </a:r>
            <a:endParaRPr lang="de-DE" sz="16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Доменная </a:t>
            </a:r>
            <a:r>
              <a:rPr lang="ru-RU" sz="1600" dirty="0"/>
              <a:t>печь: </a:t>
            </a:r>
            <a:r>
              <a:rPr lang="ru-RU" sz="1600" dirty="0" smtClean="0"/>
              <a:t>производство чугуна</a:t>
            </a:r>
            <a:r>
              <a:rPr lang="ru-RU" sz="1600" dirty="0"/>
              <a:t>, цинкового концентрата и </a:t>
            </a:r>
            <a:r>
              <a:rPr lang="ru-RU" sz="1600" dirty="0" smtClean="0"/>
              <a:t>шлака</a:t>
            </a:r>
            <a:endParaRPr lang="de-DE" sz="16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err="1" smtClean="0"/>
              <a:t>Вельцевание</a:t>
            </a:r>
            <a:r>
              <a:rPr lang="ru-RU" sz="1600" dirty="0" smtClean="0"/>
              <a:t>: </a:t>
            </a:r>
            <a:r>
              <a:rPr lang="ru-RU" sz="1600" dirty="0" smtClean="0"/>
              <a:t>вы</a:t>
            </a:r>
            <a:r>
              <a:rPr lang="ru-RU" sz="1600" dirty="0" smtClean="0"/>
              <a:t>деление </a:t>
            </a:r>
            <a:r>
              <a:rPr lang="ru-RU" sz="1600" dirty="0"/>
              <a:t>железа, </a:t>
            </a:r>
            <a:r>
              <a:rPr lang="ru-RU" sz="1600" dirty="0" smtClean="0"/>
              <a:t>цинк содержащего </a:t>
            </a:r>
            <a:r>
              <a:rPr lang="ru-RU" sz="1600" dirty="0" err="1" smtClean="0"/>
              <a:t>пиролизита</a:t>
            </a:r>
            <a:r>
              <a:rPr lang="ru-RU" sz="1600" dirty="0" smtClean="0"/>
              <a:t> </a:t>
            </a:r>
            <a:r>
              <a:rPr lang="ru-RU" sz="1600" dirty="0" smtClean="0"/>
              <a:t>на</a:t>
            </a:r>
            <a:r>
              <a:rPr lang="vi-VN" sz="1600" dirty="0" smtClean="0"/>
              <a:t> </a:t>
            </a:r>
            <a:r>
              <a:rPr lang="ru-RU" sz="1600" dirty="0" smtClean="0"/>
              <a:t>входе </a:t>
            </a:r>
            <a:r>
              <a:rPr lang="ru-RU" sz="1600" dirty="0"/>
              <a:t>во </a:t>
            </a:r>
            <a:r>
              <a:rPr lang="ru-RU" sz="1600" dirty="0" smtClean="0"/>
              <a:t>вращающейся </a:t>
            </a:r>
            <a:r>
              <a:rPr lang="ru-RU" sz="1600" dirty="0"/>
              <a:t>печи: экстракция оксида цинка и </a:t>
            </a:r>
            <a:r>
              <a:rPr lang="ru-RU" sz="1600" dirty="0" smtClean="0"/>
              <a:t>шлака</a:t>
            </a:r>
            <a:endParaRPr lang="de-DE" sz="16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Дуговая сталеплавильная печь: экстракция ферромарганца, цинковой пыли и </a:t>
            </a:r>
            <a:r>
              <a:rPr lang="ru-RU" sz="1600" dirty="0" smtClean="0"/>
              <a:t>шлака</a:t>
            </a:r>
            <a:endParaRPr lang="de-DE" sz="1600" dirty="0" smtClean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Verwertung von Batterien   ─  </a:t>
            </a:r>
            <a:r>
              <a:rPr lang="de-DE" dirty="0" smtClean="0"/>
              <a:t> </a:t>
            </a:r>
            <a:r>
              <a:rPr lang="ru-RU" dirty="0" smtClean="0"/>
              <a:t>утилизация </a:t>
            </a:r>
            <a:r>
              <a:rPr lang="ru-RU" dirty="0" smtClean="0"/>
              <a:t>батареек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337536" y="705376"/>
            <a:ext cx="5758463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Verwertung von Altbatterien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Alkali- Mangan und Zink- Kohle Batterien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Hochofen: Gewinnung von Roheisen, Zinkkonzentrat und Schlacke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Wälzofen:  Abtrennung von Eisen, zinkhaltiger Braunstein als Input in Drehrohrofen: Gewinnung von Zinkoxid und Schlacke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Elektrostahlofen: Gewinnung von Ferromangan, </a:t>
            </a:r>
            <a:r>
              <a:rPr lang="de-DE" sz="1600" dirty="0" smtClean="0"/>
              <a:t>Zinkstaub und </a:t>
            </a:r>
            <a:r>
              <a:rPr lang="de-DE" sz="1600" dirty="0"/>
              <a:t>Schlacke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4951" y="3490172"/>
            <a:ext cx="967544" cy="27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rechts 1"/>
          <p:cNvSpPr/>
          <p:nvPr/>
        </p:nvSpPr>
        <p:spPr>
          <a:xfrm rot="10800000">
            <a:off x="6430274" y="3643062"/>
            <a:ext cx="489098" cy="318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 Box 2056"/>
          <p:cNvSpPr txBox="1">
            <a:spLocks noChangeArrowheads="1"/>
          </p:cNvSpPr>
          <p:nvPr/>
        </p:nvSpPr>
        <p:spPr bwMode="auto">
          <a:xfrm>
            <a:off x="7086788" y="3540941"/>
            <a:ext cx="20335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/>
              <a:t>Zugabe von Batterien mit Eisenerz und Koks</a:t>
            </a:r>
          </a:p>
          <a:p>
            <a:pPr>
              <a:spcBef>
                <a:spcPct val="50000"/>
              </a:spcBef>
            </a:pPr>
            <a:r>
              <a:rPr lang="ru-RU" sz="1200" dirty="0"/>
              <a:t>Добавление батарей с железной рудой и </a:t>
            </a:r>
            <a:r>
              <a:rPr lang="ru-RU" sz="1200" dirty="0" smtClean="0"/>
              <a:t>коксом</a:t>
            </a:r>
            <a:endParaRPr lang="de-DE" sz="1200" dirty="0" smtClean="0"/>
          </a:p>
        </p:txBody>
      </p:sp>
      <p:sp>
        <p:nvSpPr>
          <p:cNvPr id="15" name="Pfeil nach rechts 14"/>
          <p:cNvSpPr/>
          <p:nvPr/>
        </p:nvSpPr>
        <p:spPr>
          <a:xfrm rot="10800000">
            <a:off x="4775853" y="3660488"/>
            <a:ext cx="489098" cy="318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 Box 2056"/>
          <p:cNvSpPr txBox="1">
            <a:spLocks noChangeArrowheads="1"/>
          </p:cNvSpPr>
          <p:nvPr/>
        </p:nvSpPr>
        <p:spPr bwMode="auto">
          <a:xfrm>
            <a:off x="2530504" y="3574713"/>
            <a:ext cx="251117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/>
              <a:t>Abzug Gichtgas</a:t>
            </a:r>
            <a:br>
              <a:rPr lang="de-DE" sz="1200" dirty="0" smtClean="0"/>
            </a:br>
            <a:r>
              <a:rPr lang="de-DE" sz="1200" dirty="0" smtClean="0"/>
              <a:t>Zink wird in der Gichtgasreinigung zurückgewonnen</a:t>
            </a:r>
          </a:p>
          <a:p>
            <a:pPr>
              <a:spcBef>
                <a:spcPct val="50000"/>
              </a:spcBef>
            </a:pPr>
            <a:r>
              <a:rPr lang="ru-RU" sz="1200" dirty="0" err="1"/>
              <a:t>Г</a:t>
            </a:r>
            <a:r>
              <a:rPr lang="ru-RU" sz="1200" dirty="0" err="1" smtClean="0"/>
              <a:t>азоотвод</a:t>
            </a:r>
            <a:r>
              <a:rPr lang="ru-RU" sz="1200" dirty="0" smtClean="0"/>
              <a:t> </a:t>
            </a:r>
            <a:r>
              <a:rPr lang="ru-RU" sz="1200" dirty="0"/>
              <a:t>для </a:t>
            </a:r>
            <a:r>
              <a:rPr lang="ru-RU" sz="1200" dirty="0" smtClean="0"/>
              <a:t>колошникового газа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ru-RU" sz="1200" dirty="0" smtClean="0"/>
              <a:t>Цинк </a:t>
            </a:r>
            <a:r>
              <a:rPr lang="ru-RU" sz="1200" dirty="0"/>
              <a:t>отделяют </a:t>
            </a:r>
            <a:r>
              <a:rPr lang="ru-RU" sz="1200" dirty="0" smtClean="0"/>
              <a:t>при </a:t>
            </a:r>
            <a:r>
              <a:rPr lang="ru-RU" sz="1200" dirty="0"/>
              <a:t>очистке </a:t>
            </a:r>
            <a:r>
              <a:rPr lang="ru-RU" sz="1200" dirty="0" smtClean="0"/>
              <a:t>колошникового газа</a:t>
            </a:r>
            <a:endParaRPr lang="de-DE" sz="1200" dirty="0" smtClean="0"/>
          </a:p>
        </p:txBody>
      </p:sp>
      <p:sp>
        <p:nvSpPr>
          <p:cNvPr id="17" name="Pfeil nach rechts 16"/>
          <p:cNvSpPr/>
          <p:nvPr/>
        </p:nvSpPr>
        <p:spPr>
          <a:xfrm rot="10800000">
            <a:off x="4713948" y="5829530"/>
            <a:ext cx="489098" cy="318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 Box 2056"/>
          <p:cNvSpPr txBox="1">
            <a:spLocks noChangeArrowheads="1"/>
          </p:cNvSpPr>
          <p:nvPr/>
        </p:nvSpPr>
        <p:spPr bwMode="auto">
          <a:xfrm>
            <a:off x="2680423" y="5573520"/>
            <a:ext cx="20335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/>
              <a:t>Roheisen</a:t>
            </a:r>
          </a:p>
          <a:p>
            <a:pPr>
              <a:spcBef>
                <a:spcPct val="50000"/>
              </a:spcBef>
            </a:pPr>
            <a:r>
              <a:rPr lang="ru-RU" sz="1200" dirty="0" smtClean="0"/>
              <a:t>жидкий </a:t>
            </a:r>
            <a:r>
              <a:rPr lang="ru-RU" sz="1200" dirty="0"/>
              <a:t>передельный чугун</a:t>
            </a:r>
            <a:endParaRPr lang="de-DE" sz="1200" dirty="0" smtClean="0"/>
          </a:p>
        </p:txBody>
      </p:sp>
      <p:sp>
        <p:nvSpPr>
          <p:cNvPr id="19" name="Text Box 2056"/>
          <p:cNvSpPr txBox="1">
            <a:spLocks noChangeArrowheads="1"/>
          </p:cNvSpPr>
          <p:nvPr/>
        </p:nvSpPr>
        <p:spPr bwMode="auto">
          <a:xfrm>
            <a:off x="7150091" y="5688958"/>
            <a:ext cx="20335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/>
              <a:t>Schlacke</a:t>
            </a:r>
          </a:p>
          <a:p>
            <a:pPr>
              <a:spcBef>
                <a:spcPct val="50000"/>
              </a:spcBef>
            </a:pPr>
            <a:r>
              <a:rPr lang="ru-RU" sz="1200" dirty="0" smtClean="0"/>
              <a:t>шлак</a:t>
            </a:r>
            <a:endParaRPr lang="de-DE" sz="1200" dirty="0" smtClean="0"/>
          </a:p>
        </p:txBody>
      </p:sp>
      <p:sp>
        <p:nvSpPr>
          <p:cNvPr id="20" name="Pfeil nach rechts 19"/>
          <p:cNvSpPr/>
          <p:nvPr/>
        </p:nvSpPr>
        <p:spPr>
          <a:xfrm>
            <a:off x="6487217" y="5786747"/>
            <a:ext cx="489098" cy="318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530504" y="3490172"/>
            <a:ext cx="6442883" cy="274541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144000" y="5946235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 dirty="0"/>
              <a:t>Bildquellen: </a:t>
            </a:r>
            <a:r>
              <a:rPr lang="de-DE" sz="1100" dirty="0" smtClean="0"/>
              <a:t>Wikipedia, </a:t>
            </a:r>
            <a:r>
              <a:rPr lang="de-DE" sz="11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1792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6168756" y="696620"/>
            <a:ext cx="5609262" cy="54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Утилизация использованных </a:t>
            </a:r>
            <a:r>
              <a:rPr lang="ru-RU" sz="1600" b="1" dirty="0" smtClean="0"/>
              <a:t>батареек</a:t>
            </a:r>
            <a:endParaRPr lang="de-DE" sz="1600" b="1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Гидрид никеля</a:t>
            </a:r>
            <a:endParaRPr lang="de-DE" sz="16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Вакуумная </a:t>
            </a:r>
            <a:r>
              <a:rPr lang="ru-RU" sz="1600" dirty="0"/>
              <a:t>дистилляция: производство смеси </a:t>
            </a:r>
            <a:r>
              <a:rPr lang="ru-RU" sz="1600" dirty="0" smtClean="0"/>
              <a:t>никель-железа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Литий-ионные аккумуляторы</a:t>
            </a:r>
            <a:endParaRPr lang="de-DE" sz="16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Плавление</a:t>
            </a:r>
            <a:r>
              <a:rPr lang="ru-RU" sz="1600" dirty="0"/>
              <a:t>: производство кобальта, никеля, меди (в </a:t>
            </a:r>
            <a:r>
              <a:rPr lang="ru-RU" sz="1600" dirty="0" smtClean="0"/>
              <a:t>настоящее</a:t>
            </a:r>
            <a:r>
              <a:rPr lang="de-DE" sz="1600" dirty="0"/>
              <a:t> </a:t>
            </a:r>
            <a:r>
              <a:rPr lang="ru-RU" sz="1600" dirty="0" smtClean="0"/>
              <a:t>время </a:t>
            </a:r>
            <a:r>
              <a:rPr lang="ru-RU" sz="1600" dirty="0"/>
              <a:t>разрабатываются методы утилизации лития</a:t>
            </a:r>
            <a:r>
              <a:rPr lang="ru-RU" sz="1600" dirty="0" smtClean="0"/>
              <a:t>)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винцово-кислотные батареи </a:t>
            </a:r>
            <a:endParaRPr lang="ru-RU" sz="1600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Механическая обработка, измельчение и разделение компонентов: свинец расплавляется, электролит нейтрализуется или используется в химической </a:t>
            </a:r>
            <a:r>
              <a:rPr lang="ru-RU" sz="1600" dirty="0" smtClean="0"/>
              <a:t>промышленности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Миниатюрный </a:t>
            </a:r>
            <a:r>
              <a:rPr lang="ru-RU" sz="1600" dirty="0" smtClean="0"/>
              <a:t>элемент-таблетка</a:t>
            </a:r>
            <a:endParaRPr lang="de-DE" sz="16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Вакуумная термическая обработка. Сталь, не содержащая ртути, расплавляется</a:t>
            </a:r>
            <a:endParaRPr lang="de-DE" sz="16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Verwertung von Batterien   ─  </a:t>
            </a:r>
            <a:r>
              <a:rPr lang="de-DE" dirty="0" smtClean="0"/>
              <a:t> </a:t>
            </a:r>
            <a:r>
              <a:rPr lang="ru-RU" dirty="0" smtClean="0"/>
              <a:t>утилизация </a:t>
            </a:r>
            <a:r>
              <a:rPr lang="ru-RU" dirty="0" smtClean="0"/>
              <a:t>батареек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337536" y="705376"/>
            <a:ext cx="575846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Verwertung von Altbatterien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Nickel- Metallhydrid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Vakuumdestillation: Gewinnung Nickel- Eisen- Gemisch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Lithium- Ionen-Akkus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Einschmelzen: Gewinnung Kobalt, Nickel, Kupfer (Verfahren zum Lithiumrecycling sind in der Entwicklung)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Bleibatterien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Mechanische Aufbereitung, Zerkleinerung und Trennung der Bestandteile: Blei wird eingeschmolzen, Elektrolyt wird neutralisiert oder in chemischer Industrie verwendet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Knopfzellen (potentiell Quecksilber enthalten)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err="1" smtClean="0"/>
              <a:t>Vakkumthermische</a:t>
            </a:r>
            <a:r>
              <a:rPr lang="de-DE" sz="1600" dirty="0" smtClean="0"/>
              <a:t> Behandlung. Quecksilberfreier Stahl kann wiederverwendet werden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067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6168756" y="696620"/>
            <a:ext cx="56092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Экологическая значимость ртути </a:t>
            </a:r>
            <a:endParaRPr lang="de-DE" sz="1600" b="1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ртуть </a:t>
            </a:r>
            <a:r>
              <a:rPr lang="ru-RU" sz="1600" dirty="0" smtClean="0"/>
              <a:t>- </a:t>
            </a:r>
            <a:r>
              <a:rPr lang="ru-RU" sz="1600" dirty="0"/>
              <a:t>это геогенное вещество (например, компонент каменного угля) 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ртуть </a:t>
            </a:r>
            <a:r>
              <a:rPr lang="ru-RU" sz="1600" dirty="0" smtClean="0"/>
              <a:t>чрезвычайно токсична </a:t>
            </a:r>
            <a:r>
              <a:rPr lang="ru-RU" sz="1600" dirty="0"/>
              <a:t>для людей и </a:t>
            </a:r>
            <a:r>
              <a:rPr lang="ru-RU" sz="1600" dirty="0" smtClean="0"/>
              <a:t>животных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Метилртуть </a:t>
            </a:r>
            <a:r>
              <a:rPr lang="ru-RU" sz="1600" dirty="0"/>
              <a:t>может повредить центральную нервную систему, особенно у неродившихся детей 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Плохая выводимость приводит </a:t>
            </a:r>
            <a:r>
              <a:rPr lang="ru-RU" sz="1600" dirty="0"/>
              <a:t>к накоплению в </a:t>
            </a:r>
            <a:r>
              <a:rPr lang="ru-RU" sz="1600" dirty="0" smtClean="0"/>
              <a:t>организме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Неорганическая </a:t>
            </a:r>
            <a:r>
              <a:rPr lang="ru-RU" sz="1600" dirty="0"/>
              <a:t>и металлическая ртуть могут быть поглощены организмом (обычно при вдыхании) и могут вызывать повреждение нервов и почек</a:t>
            </a:r>
            <a:endParaRPr lang="de-DE" sz="1600" dirty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Quecksilberhaltige Abfälle </a:t>
            </a:r>
            <a:r>
              <a:rPr lang="de-DE" dirty="0" smtClean="0"/>
              <a:t>─ </a:t>
            </a:r>
            <a:r>
              <a:rPr lang="ru-RU" dirty="0"/>
              <a:t>ртутьсодержащие </a:t>
            </a:r>
            <a:r>
              <a:rPr lang="ru-RU" dirty="0" smtClean="0"/>
              <a:t>отходы</a:t>
            </a:r>
            <a:endParaRPr lang="ru-RU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337536" y="705376"/>
            <a:ext cx="575846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Umweltrelevanz von Quecksilber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Quecksilber kommt </a:t>
            </a:r>
            <a:r>
              <a:rPr lang="de-DE" sz="1600" dirty="0"/>
              <a:t>natürlich </a:t>
            </a:r>
            <a:r>
              <a:rPr lang="de-DE" sz="1600" dirty="0" smtClean="0"/>
              <a:t>vor (</a:t>
            </a:r>
            <a:r>
              <a:rPr lang="de-DE" sz="1600" dirty="0" err="1" smtClean="0"/>
              <a:t>z.B</a:t>
            </a:r>
            <a:r>
              <a:rPr lang="de-DE" sz="1600" dirty="0" smtClean="0"/>
              <a:t> Bestandteil </a:t>
            </a:r>
            <a:r>
              <a:rPr lang="de-DE" sz="1600" dirty="0"/>
              <a:t>der </a:t>
            </a:r>
            <a:r>
              <a:rPr lang="de-DE" sz="1600" dirty="0" smtClean="0"/>
              <a:t>Steinkohle</a:t>
            </a:r>
            <a:r>
              <a:rPr lang="de-DE" sz="1600" dirty="0"/>
              <a:t>)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Für </a:t>
            </a:r>
            <a:r>
              <a:rPr lang="de-DE" sz="1600" dirty="0"/>
              <a:t>Menschen und Tiere ist Quecksilber </a:t>
            </a:r>
            <a:r>
              <a:rPr lang="de-DE" sz="1600" dirty="0" smtClean="0"/>
              <a:t>extrem giftig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Methylquecksilber kann </a:t>
            </a:r>
            <a:r>
              <a:rPr lang="de-DE" sz="1600" dirty="0"/>
              <a:t>das zentrale Nervensystem insbesondere von ungeborenen Kindern schädigen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Schlechte Ausscheidung führt zu Anreicherung im Körper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Anorganisches </a:t>
            </a:r>
            <a:r>
              <a:rPr lang="de-DE" sz="1600" dirty="0"/>
              <a:t>und metallisches Quecksilber kann vom Organismus (meist durch Inhalation) aufgenommen werden und Nerven- und Nierenschäden </a:t>
            </a:r>
            <a:r>
              <a:rPr lang="de-DE" sz="1600" dirty="0" smtClean="0"/>
              <a:t>hervorrufen</a:t>
            </a:r>
          </a:p>
          <a:p>
            <a:pPr>
              <a:spcBef>
                <a:spcPct val="50000"/>
              </a:spcBef>
            </a:pPr>
            <a:endParaRPr lang="de-DE" sz="1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855806"/>
            <a:ext cx="2227074" cy="24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075" y="3855806"/>
            <a:ext cx="3630905" cy="241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5857980" y="5946235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 dirty="0"/>
              <a:t>Bildquellen: </a:t>
            </a:r>
            <a:r>
              <a:rPr lang="de-DE" sz="1100" dirty="0" smtClean="0"/>
              <a:t>Wikipedia, </a:t>
            </a:r>
            <a:r>
              <a:rPr lang="de-DE" sz="11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41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6168756" y="696620"/>
            <a:ext cx="56092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Ртутьсодержащие отходы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Основным источником выброса ртути являются электростанции и химическая промышленность (хлоридно-щелочной электролиз)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Ртуть также может содержаться в бытовых отходах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термометры </a:t>
            </a:r>
            <a:r>
              <a:rPr lang="ru-RU" sz="1600" dirty="0"/>
              <a:t>и </a:t>
            </a:r>
            <a:r>
              <a:rPr lang="ru-RU" sz="1600" dirty="0" smtClean="0"/>
              <a:t>барометры</a:t>
            </a:r>
            <a:endParaRPr lang="ru-RU" sz="1600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ртутные выключатели</a:t>
            </a:r>
            <a:endParaRPr lang="ru-RU" sz="1600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батареи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г</a:t>
            </a:r>
            <a:r>
              <a:rPr lang="ru-RU" sz="1600" dirty="0" smtClean="0"/>
              <a:t>азоразрядные </a:t>
            </a:r>
            <a:r>
              <a:rPr lang="ru-RU" sz="1600" dirty="0"/>
              <a:t>лампы</a:t>
            </a:r>
            <a:endParaRPr lang="de-DE" sz="1600" dirty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Quecksilberhaltige Abfälle ─ </a:t>
            </a:r>
            <a:r>
              <a:rPr lang="ru-RU" dirty="0" smtClean="0"/>
              <a:t>ртутьсодержащие </a:t>
            </a:r>
            <a:r>
              <a:rPr lang="ru-RU" dirty="0" smtClean="0"/>
              <a:t>отходы</a:t>
            </a:r>
            <a:endParaRPr lang="ru-RU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337536" y="705376"/>
            <a:ext cx="575846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Quecksilberhaltige Abfälle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Hauptquelle für Quecksilberfreisetzung sind Kraftwerke und Chemische Industrie (Chlor- Alkali- Elektrolyse)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Quecksilber kann auch in Abfällen aus dem Haushalt  enthalten sein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Thermometer und Barometer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Quecksilberschalter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Batterien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Gasentladungslampen</a:t>
            </a:r>
          </a:p>
          <a:p>
            <a:pPr>
              <a:spcBef>
                <a:spcPct val="50000"/>
              </a:spcBef>
            </a:pPr>
            <a:endParaRPr lang="de-DE" sz="1600" b="1" dirty="0" smtClean="0"/>
          </a:p>
        </p:txBody>
      </p:sp>
      <p:pic>
        <p:nvPicPr>
          <p:cNvPr id="12" name="Picture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858" y="3965945"/>
            <a:ext cx="2335620" cy="1821102"/>
          </a:xfrm>
          <a:prstGeom prst="rect">
            <a:avLst/>
          </a:prstGeom>
        </p:spPr>
      </p:pic>
      <p:pic>
        <p:nvPicPr>
          <p:cNvPr id="3074" name="Picture 2" descr="https://upload.wikimedia.org/wikipedia/commons/thumb/f/f6/Old_mercury_switches_bionerd.jpg/1280px-Old_mercury_switches_bioner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5945"/>
            <a:ext cx="2417410" cy="18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411" y="3965946"/>
            <a:ext cx="1284728" cy="182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140" y="3965946"/>
            <a:ext cx="2940718" cy="182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8978478" y="5903705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 dirty="0"/>
              <a:t>Bildquellen: </a:t>
            </a:r>
            <a:r>
              <a:rPr lang="de-DE" sz="1100" dirty="0" smtClean="0"/>
              <a:t>Wikipedia, </a:t>
            </a:r>
            <a:r>
              <a:rPr lang="de-DE" sz="11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4973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+mn-lt"/>
              </a:rPr>
              <a:t>Inhalt / </a:t>
            </a:r>
            <a:r>
              <a:rPr lang="de-DE" dirty="0">
                <a:latin typeface="+mn-lt"/>
              </a:rPr>
              <a:t>C</a:t>
            </a:r>
            <a:r>
              <a:rPr lang="ru-RU" dirty="0">
                <a:latin typeface="+mn-lt"/>
              </a:rPr>
              <a:t>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00" y="1954579"/>
            <a:ext cx="5257800" cy="4351338"/>
          </a:xfrm>
        </p:spPr>
        <p:txBody>
          <a:bodyPr>
            <a:normAutofit/>
          </a:bodyPr>
          <a:lstStyle/>
          <a:p>
            <a:r>
              <a:rPr lang="ru-RU" dirty="0"/>
              <a:t>Введение - опасные </a:t>
            </a:r>
            <a:r>
              <a:rPr lang="ru-RU" dirty="0" smtClean="0"/>
              <a:t>отходы</a:t>
            </a:r>
            <a:endParaRPr lang="de-DE" dirty="0" smtClean="0"/>
          </a:p>
          <a:p>
            <a:r>
              <a:rPr lang="ru-RU" dirty="0"/>
              <a:t>Сбор опасных отходов</a:t>
            </a:r>
            <a:endParaRPr lang="de-DE" dirty="0" smtClean="0"/>
          </a:p>
          <a:p>
            <a:r>
              <a:rPr lang="ru-RU" dirty="0" smtClean="0"/>
              <a:t>Утилизация батареек</a:t>
            </a:r>
            <a:endParaRPr lang="de-DE" dirty="0" smtClean="0"/>
          </a:p>
          <a:p>
            <a:r>
              <a:rPr lang="ru-RU" dirty="0"/>
              <a:t>Р</a:t>
            </a:r>
            <a:r>
              <a:rPr lang="ru-RU" dirty="0" smtClean="0"/>
              <a:t>тутьсодержащие </a:t>
            </a:r>
            <a:r>
              <a:rPr lang="ru-RU" dirty="0"/>
              <a:t>отходы</a:t>
            </a:r>
            <a:endParaRPr lang="de-DE" dirty="0"/>
          </a:p>
          <a:p>
            <a:r>
              <a:rPr lang="ru-RU" dirty="0" err="1"/>
              <a:t>М</a:t>
            </a:r>
            <a:r>
              <a:rPr lang="de-DE" dirty="0" err="1" smtClean="0"/>
              <a:t>едицинские</a:t>
            </a:r>
            <a:r>
              <a:rPr lang="de-DE" dirty="0" smtClean="0"/>
              <a:t> </a:t>
            </a:r>
            <a:r>
              <a:rPr lang="de-DE" dirty="0" err="1" smtClean="0"/>
              <a:t>отходы</a:t>
            </a:r>
            <a:endParaRPr lang="de-DE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90600" y="1954579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Einführung – gefährliche Abfälle</a:t>
            </a:r>
            <a:endParaRPr lang="de-DE" dirty="0"/>
          </a:p>
          <a:p>
            <a:r>
              <a:rPr lang="de-DE" dirty="0" smtClean="0"/>
              <a:t>Erfassung gefährlicher Abfälle</a:t>
            </a:r>
            <a:endParaRPr lang="de-DE" dirty="0"/>
          </a:p>
          <a:p>
            <a:r>
              <a:rPr lang="de-DE" dirty="0" smtClean="0"/>
              <a:t>Verwertung von Batterien</a:t>
            </a:r>
          </a:p>
          <a:p>
            <a:r>
              <a:rPr lang="de-DE" dirty="0" smtClean="0"/>
              <a:t>Quecksilberhaltige Abfälle</a:t>
            </a:r>
          </a:p>
          <a:p>
            <a:r>
              <a:rPr lang="de-DE" dirty="0" smtClean="0"/>
              <a:t>Medizinische Abfälle</a:t>
            </a:r>
            <a:endParaRPr lang="is-IS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5923128" y="696620"/>
            <a:ext cx="624088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Сбор ртутьсодержащых </a:t>
            </a:r>
            <a:r>
              <a:rPr lang="ru-RU" sz="1600" b="1" dirty="0" smtClean="0"/>
              <a:t>отходов</a:t>
            </a:r>
            <a:r>
              <a:rPr lang="de-DE" sz="1600" b="1" dirty="0" smtClean="0"/>
              <a:t> </a:t>
            </a:r>
            <a:br>
              <a:rPr lang="de-DE" sz="1600" b="1" dirty="0" smtClean="0"/>
            </a:br>
            <a:r>
              <a:rPr lang="de-DE" sz="1600" b="1" dirty="0" smtClean="0"/>
              <a:t>(</a:t>
            </a:r>
            <a:r>
              <a:rPr lang="ru-RU" sz="1600" b="1" dirty="0" smtClean="0"/>
              <a:t>Например</a:t>
            </a:r>
            <a:r>
              <a:rPr lang="de-DE" sz="1600" b="1" dirty="0" smtClean="0"/>
              <a:t> </a:t>
            </a:r>
            <a:r>
              <a:rPr lang="ru-RU" sz="1600" b="1" dirty="0" smtClean="0"/>
              <a:t>газоразрядных ламп</a:t>
            </a:r>
            <a:r>
              <a:rPr lang="de-DE" sz="1600" b="1" dirty="0" smtClean="0"/>
              <a:t>)</a:t>
            </a:r>
            <a:endParaRPr lang="ru-RU" sz="1600" b="1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 торговых точках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 муниципальных пунктах сбора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Для </a:t>
            </a:r>
            <a:r>
              <a:rPr lang="ru-RU" sz="1600" dirty="0" smtClean="0"/>
              <a:t>потребителей бесплатно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Предотвращение </a:t>
            </a:r>
            <a:r>
              <a:rPr lang="ru-RU" sz="1600" dirty="0" smtClean="0"/>
              <a:t>повреждений стекла</a:t>
            </a:r>
            <a:endParaRPr lang="ru-RU" sz="1600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Система финансируется </a:t>
            </a:r>
            <a:r>
              <a:rPr lang="ru-RU" sz="1600" dirty="0" smtClean="0"/>
              <a:t>и</a:t>
            </a:r>
            <a:r>
              <a:rPr lang="de-DE" sz="1600" dirty="0" smtClean="0"/>
              <a:t> </a:t>
            </a:r>
            <a:r>
              <a:rPr lang="ru-RU" sz="1600" dirty="0" smtClean="0"/>
              <a:t>органи</a:t>
            </a:r>
            <a:r>
              <a:rPr lang="ru-RU" sz="1600" dirty="0"/>
              <a:t>руется</a:t>
            </a:r>
            <a:r>
              <a:rPr lang="ru-RU" sz="1600" dirty="0" smtClean="0"/>
              <a:t> </a:t>
            </a:r>
            <a:r>
              <a:rPr lang="ru-RU" sz="1600" dirty="0"/>
              <a:t>за счет </a:t>
            </a:r>
            <a:r>
              <a:rPr lang="ru-RU" sz="1600" dirty="0" smtClean="0"/>
              <a:t>производителей 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Государственный контроль</a:t>
            </a:r>
            <a:endParaRPr lang="de-DE" sz="1600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Quecksilberhaltige Abfälle ─ </a:t>
            </a:r>
            <a:r>
              <a:rPr lang="ru-RU" dirty="0" smtClean="0"/>
              <a:t>ртутьсодержащие </a:t>
            </a:r>
            <a:r>
              <a:rPr lang="ru-RU" dirty="0" smtClean="0"/>
              <a:t>отходы</a:t>
            </a:r>
            <a:endParaRPr lang="ru-RU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337536" y="705376"/>
            <a:ext cx="575846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Rücknahme von Quecksilberhaltigen Abfällen </a:t>
            </a:r>
            <a:br>
              <a:rPr lang="de-DE" sz="1600" b="1" dirty="0" smtClean="0"/>
            </a:br>
            <a:r>
              <a:rPr lang="de-DE" sz="1600" b="1" dirty="0" smtClean="0"/>
              <a:t>(Am Beispiel Gasentladungslampen)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In Verkaufsstellen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An kommunalen </a:t>
            </a:r>
            <a:r>
              <a:rPr lang="de-DE" sz="1600" dirty="0" err="1" smtClean="0"/>
              <a:t>Bringhöfen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Für Verbrauche</a:t>
            </a:r>
            <a:r>
              <a:rPr lang="de-DE" sz="1600" dirty="0"/>
              <a:t>r</a:t>
            </a:r>
            <a:r>
              <a:rPr lang="de-DE" sz="1600" dirty="0" smtClean="0"/>
              <a:t> entgeltfrei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Rücknahmesystem durch Hersteller organisiert und finanziert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Vermeidung von Glasbruch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Staatliche Kontrolle</a:t>
            </a:r>
            <a:endParaRPr lang="de-DE" sz="1600" b="1" dirty="0" smtClean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290" y="3521335"/>
            <a:ext cx="4819811" cy="27170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19350" y="4116446"/>
            <a:ext cx="2713953" cy="15299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21335"/>
            <a:ext cx="1811365" cy="27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8978478" y="5950152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 dirty="0"/>
              <a:t>Bildquellen: </a:t>
            </a:r>
            <a:r>
              <a:rPr lang="de-DE" sz="1100" dirty="0" err="1" smtClean="0"/>
              <a:t>Ligthcycle</a:t>
            </a:r>
            <a:r>
              <a:rPr lang="de-DE" sz="1100" dirty="0" smtClean="0"/>
              <a:t>, eigene Aufnahmen, </a:t>
            </a:r>
            <a:r>
              <a:rPr lang="de-DE" sz="11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8371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337536" y="3250050"/>
            <a:ext cx="5995254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Утилизация </a:t>
            </a:r>
            <a:r>
              <a:rPr lang="ru-RU" sz="1600" b="1" dirty="0" smtClean="0"/>
              <a:t>ртутьсодержащих отходов</a:t>
            </a:r>
            <a:r>
              <a:rPr lang="de-DE" sz="1600" b="1" dirty="0" smtClean="0"/>
              <a:t> </a:t>
            </a:r>
            <a:br>
              <a:rPr lang="de-DE" sz="1600" b="1" dirty="0" smtClean="0"/>
            </a:br>
            <a:r>
              <a:rPr lang="de-DE" sz="1600" b="1" dirty="0" smtClean="0"/>
              <a:t>(</a:t>
            </a:r>
            <a:r>
              <a:rPr lang="ru-RU" sz="1600" b="1" dirty="0" smtClean="0"/>
              <a:t>Например</a:t>
            </a:r>
            <a:r>
              <a:rPr lang="de-DE" sz="1600" b="1" dirty="0" smtClean="0"/>
              <a:t> </a:t>
            </a:r>
            <a:r>
              <a:rPr lang="ru-RU" sz="1600" b="1" dirty="0" smtClean="0"/>
              <a:t>газоразрядных ламп</a:t>
            </a:r>
            <a:r>
              <a:rPr lang="de-DE" sz="1600" b="1" dirty="0" smtClean="0"/>
              <a:t>)</a:t>
            </a:r>
            <a:endParaRPr lang="ru-RU" sz="1600" b="1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Процессы </a:t>
            </a:r>
            <a:r>
              <a:rPr lang="ru-RU" sz="1600" dirty="0"/>
              <a:t>направлены на удаление ртути </a:t>
            </a:r>
            <a:r>
              <a:rPr lang="ru-RU" sz="1600" dirty="0" smtClean="0"/>
              <a:t>(</a:t>
            </a:r>
            <a:r>
              <a:rPr lang="ru-RU" sz="1600" dirty="0"/>
              <a:t>дистилляцию) или превращение ртути в сульфид ртути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Сульфид ртути не является ядовитым из-за его нерастворимости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Захо</a:t>
            </a:r>
            <a:r>
              <a:rPr lang="ru-RU" sz="1600" dirty="0" smtClean="0"/>
              <a:t>ронение </a:t>
            </a:r>
            <a:r>
              <a:rPr lang="ru-RU" sz="1600" dirty="0"/>
              <a:t>сульфида ртути на </a:t>
            </a:r>
            <a:r>
              <a:rPr lang="ru-RU" sz="1600" dirty="0" smtClean="0"/>
              <a:t>полигоне</a:t>
            </a:r>
            <a:endParaRPr lang="ru-RU" sz="1600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Утилизация оставшихся веществ </a:t>
            </a:r>
            <a:r>
              <a:rPr lang="ru-RU" sz="1600" dirty="0" smtClean="0"/>
              <a:t>(</a:t>
            </a:r>
            <a:r>
              <a:rPr lang="vi-VN" sz="1600" dirty="0">
                <a:latin typeface="Calibri" panose="020F0502020204030204" pitchFamily="34" charset="0"/>
              </a:rPr>
              <a:t>в </a:t>
            </a:r>
            <a:r>
              <a:rPr lang="vi-VN" sz="1600" dirty="0" smtClean="0">
                <a:latin typeface="Calibri" panose="020F0502020204030204" pitchFamily="34" charset="0"/>
              </a:rPr>
              <a:t>основном </a:t>
            </a:r>
            <a:r>
              <a:rPr lang="ru-RU" sz="1600" dirty="0" smtClean="0"/>
              <a:t>стекла</a:t>
            </a:r>
            <a:r>
              <a:rPr lang="ru-RU" sz="1600" dirty="0"/>
              <a:t>)</a:t>
            </a:r>
            <a:endParaRPr lang="de-DE" sz="1600" dirty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Quecksilberhaltige Abfälle ─ </a:t>
            </a:r>
            <a:r>
              <a:rPr lang="ru-RU" dirty="0" smtClean="0"/>
              <a:t>ртутьсодержащие </a:t>
            </a:r>
            <a:r>
              <a:rPr lang="ru-RU" dirty="0" smtClean="0"/>
              <a:t>отходы</a:t>
            </a:r>
            <a:endParaRPr lang="ru-RU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337536" y="705376"/>
            <a:ext cx="57584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Verwertung von Quecksilberhaltigen Abfällen </a:t>
            </a:r>
            <a:br>
              <a:rPr lang="de-DE" sz="1600" b="1" dirty="0" smtClean="0"/>
            </a:br>
            <a:r>
              <a:rPr lang="de-DE" sz="1600" b="1" dirty="0" smtClean="0"/>
              <a:t>(Am Beispiel Gasentladungslampen)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Verfahren zielen auf Entfernung (Destillation) oder Umwandlung des Quecksilbers in Quecksilbersulfid ab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Aufgrund seiner </a:t>
            </a:r>
            <a:r>
              <a:rPr lang="de-DE" sz="1600" dirty="0" err="1" smtClean="0"/>
              <a:t>Unlöslichkeit</a:t>
            </a:r>
            <a:r>
              <a:rPr lang="de-DE" sz="1600" dirty="0" smtClean="0"/>
              <a:t> ist Quecksilbersulfid ungiftig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Beseitigung des Quecksilbersulfids in Deponien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Verwertung der restlichen Stoffe (</a:t>
            </a:r>
            <a:r>
              <a:rPr lang="de-DE" sz="1600" dirty="0" err="1" smtClean="0"/>
              <a:t>i.w</a:t>
            </a:r>
            <a:r>
              <a:rPr lang="de-DE" sz="1600" dirty="0" smtClean="0"/>
              <a:t>. Glas)</a:t>
            </a:r>
            <a:endParaRPr lang="de-DE" sz="1600" b="1" dirty="0" smtClean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967991871"/>
              </p:ext>
            </p:extLst>
          </p:nvPr>
        </p:nvGraphicFramePr>
        <p:xfrm>
          <a:off x="5995972" y="705376"/>
          <a:ext cx="6030376" cy="540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75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2056"/>
          <p:cNvSpPr txBox="1">
            <a:spLocks noChangeArrowheads="1"/>
          </p:cNvSpPr>
          <p:nvPr/>
        </p:nvSpPr>
        <p:spPr bwMode="auto">
          <a:xfrm>
            <a:off x="6168755" y="696620"/>
            <a:ext cx="575095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медицинские отходы </a:t>
            </a:r>
            <a:endParaRPr lang="de-DE" sz="1600" b="1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Отходы </a:t>
            </a:r>
            <a:r>
              <a:rPr lang="ru-RU" sz="1600" dirty="0" smtClean="0"/>
              <a:t>медицинского </a:t>
            </a:r>
            <a:r>
              <a:rPr lang="ru-RU" sz="1600" dirty="0"/>
              <a:t>обслуживания (медицинские отходы) могут быть особенно опасными из-за риска </a:t>
            </a:r>
            <a:r>
              <a:rPr lang="ru-RU" sz="1600" dirty="0" smtClean="0"/>
              <a:t>инфекционного заражения</a:t>
            </a:r>
            <a:endParaRPr lang="ru-RU" sz="1600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 раздельный сбор</a:t>
            </a:r>
            <a:r>
              <a:rPr lang="de-DE" sz="1600" dirty="0" smtClean="0"/>
              <a:t> </a:t>
            </a:r>
            <a:r>
              <a:rPr lang="ru-RU" sz="1600" dirty="0" smtClean="0"/>
              <a:t>в больнице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Специальные контейнеры для одноразового использования гарантируют безопасное разделение и временное </a:t>
            </a:r>
            <a:r>
              <a:rPr lang="ru-RU" sz="1600" dirty="0" smtClean="0"/>
              <a:t>хранение</a:t>
            </a:r>
            <a:endParaRPr lang="de-DE" sz="16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Специальная </a:t>
            </a:r>
            <a:r>
              <a:rPr lang="ru-RU" sz="1600" dirty="0"/>
              <a:t>обработка, необходимая для стерилизации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1600" dirty="0" smtClean="0">
                <a:latin typeface="Calibri" panose="020F0502020204030204" pitchFamily="34" charset="0"/>
              </a:rPr>
              <a:t>сжигание</a:t>
            </a:r>
            <a:endParaRPr lang="ru-RU" sz="1600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автоклавирование</a:t>
            </a:r>
            <a:endParaRPr lang="de-DE" sz="1600" dirty="0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/>
              <a:t>Medizinische </a:t>
            </a:r>
            <a:r>
              <a:rPr lang="de-DE" dirty="0" smtClean="0"/>
              <a:t>Abfälle ─ </a:t>
            </a:r>
            <a:r>
              <a:rPr lang="ru-RU" dirty="0" smtClean="0"/>
              <a:t>медицинские отходы</a:t>
            </a:r>
            <a:endParaRPr lang="ru-RU" dirty="0"/>
          </a:p>
        </p:txBody>
      </p:sp>
      <p:sp>
        <p:nvSpPr>
          <p:cNvPr id="46" name="Text Box 2056"/>
          <p:cNvSpPr txBox="1">
            <a:spLocks noChangeArrowheads="1"/>
          </p:cNvSpPr>
          <p:nvPr/>
        </p:nvSpPr>
        <p:spPr bwMode="auto">
          <a:xfrm>
            <a:off x="337536" y="705376"/>
            <a:ext cx="57584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Medizinische </a:t>
            </a:r>
            <a:r>
              <a:rPr lang="de-DE" sz="1600" b="1" dirty="0" smtClean="0"/>
              <a:t>Abfälle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Abfälle aus der Gesundheitsvorsorge (Medizinische Abfälle) sind aufgrund der Infektionsgefahr können besonders gefährlich sein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Getrennte Sammlung im Krankenhaus notwendig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Spezialbehälter zur einmaligen Nutzung garantieren eine sichere Trennung und Zwischenlagerung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Spezielle Behandlung notwendig zur Sterilisierung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Verbrennung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Autoklavierung</a:t>
            </a:r>
          </a:p>
          <a:p>
            <a:pPr>
              <a:spcBef>
                <a:spcPct val="50000"/>
              </a:spcBef>
            </a:pPr>
            <a:endParaRPr lang="de-DE" sz="1600" b="1" dirty="0" smtClean="0"/>
          </a:p>
        </p:txBody>
      </p:sp>
      <p:sp>
        <p:nvSpPr>
          <p:cNvPr id="18" name="Rechteck 17"/>
          <p:cNvSpPr/>
          <p:nvPr/>
        </p:nvSpPr>
        <p:spPr>
          <a:xfrm>
            <a:off x="9861445" y="5828746"/>
            <a:ext cx="23305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 dirty="0"/>
              <a:t>Bildquellen: </a:t>
            </a:r>
            <a:r>
              <a:rPr lang="de-DE" sz="1100" dirty="0" smtClean="0"/>
              <a:t>SSI Schäfer, </a:t>
            </a:r>
            <a:br>
              <a:rPr lang="de-DE" sz="1100" dirty="0" smtClean="0"/>
            </a:br>
            <a:r>
              <a:rPr lang="de-DE" sz="1100" dirty="0" err="1" smtClean="0"/>
              <a:t>Sterigerms</a:t>
            </a:r>
            <a:r>
              <a:rPr lang="de-DE" sz="1100" dirty="0" smtClean="0"/>
              <a:t>, Lobbe </a:t>
            </a:r>
            <a:r>
              <a:rPr lang="de-DE" sz="1100" dirty="0"/>
              <a:t>2017</a:t>
            </a: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734" y="3670343"/>
            <a:ext cx="2068553" cy="2588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" y="4353075"/>
            <a:ext cx="2006134" cy="190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643" y="4353075"/>
            <a:ext cx="1837324" cy="191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831" y="4353074"/>
            <a:ext cx="1905829" cy="190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5866" y="3998585"/>
            <a:ext cx="3193845" cy="183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3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402419" y="613812"/>
            <a:ext cx="4723283" cy="4829718"/>
          </a:xfrm>
          <a:prstGeom prst="rect">
            <a:avLst/>
          </a:prstGeom>
        </p:spPr>
      </p:pic>
      <p:sp>
        <p:nvSpPr>
          <p:cNvPr id="13" name="CustomShape 3"/>
          <p:cNvSpPr/>
          <p:nvPr/>
        </p:nvSpPr>
        <p:spPr>
          <a:xfrm>
            <a:off x="489097" y="4215904"/>
            <a:ext cx="11270511" cy="1044720"/>
          </a:xfrm>
          <a:prstGeom prst="rect">
            <a:avLst/>
          </a:prstGeom>
        </p:spPr>
        <p:txBody>
          <a:bodyPr lIns="92160" tIns="46080" rIns="92160" bIns="46080"/>
          <a:lstStyle/>
          <a:p>
            <a:pPr algn="ctr">
              <a:lnSpc>
                <a:spcPct val="125000"/>
              </a:lnSpc>
            </a:pPr>
            <a:r>
              <a:rPr lang="de-DE" sz="5000" b="1" dirty="0" smtClean="0">
                <a:solidFill>
                  <a:srgbClr val="006600"/>
                </a:solidFill>
                <a:latin typeface="Arial"/>
              </a:rPr>
              <a:t>Vielen Dank für Ihre Aufmerksamkeit</a:t>
            </a:r>
          </a:p>
          <a:p>
            <a:pPr algn="ctr">
              <a:lnSpc>
                <a:spcPct val="125000"/>
              </a:lnSpc>
            </a:pPr>
            <a:r>
              <a:rPr lang="ru-RU" sz="5000" b="1" dirty="0">
                <a:solidFill>
                  <a:srgbClr val="006600"/>
                </a:solidFill>
                <a:latin typeface="Arial"/>
              </a:rPr>
              <a:t>Благодарю за внимание</a:t>
            </a:r>
            <a:r>
              <a:rPr lang="de-DE" sz="5000" b="1" dirty="0" smtClean="0">
                <a:solidFill>
                  <a:srgbClr val="006600"/>
                </a:solidFill>
                <a:latin typeface="Arial"/>
              </a:rPr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45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1745"/>
            <a:ext cx="4452257" cy="1325563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+mn-lt"/>
              </a:rPr>
              <a:t>Gefährlicher Abfall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00" y="1784189"/>
            <a:ext cx="5257800" cy="4351338"/>
          </a:xfrm>
        </p:spPr>
        <p:txBody>
          <a:bodyPr>
            <a:normAutofit/>
          </a:bodyPr>
          <a:lstStyle/>
          <a:p>
            <a:r>
              <a:rPr lang="ru-RU" dirty="0"/>
              <a:t>Опасность для окружающей среды и / или здоровья</a:t>
            </a:r>
          </a:p>
          <a:p>
            <a:r>
              <a:rPr lang="ru-RU" dirty="0" smtClean="0"/>
              <a:t>Определённые </a:t>
            </a:r>
            <a:r>
              <a:rPr lang="ru-RU" dirty="0"/>
              <a:t>характеристики опасности, </a:t>
            </a:r>
            <a:r>
              <a:rPr lang="ru-RU" dirty="0" smtClean="0"/>
              <a:t>например:</a:t>
            </a:r>
            <a:endParaRPr lang="ru-RU" dirty="0"/>
          </a:p>
          <a:p>
            <a:pPr lvl="1"/>
            <a:r>
              <a:rPr lang="ru-RU" dirty="0"/>
              <a:t>в</a:t>
            </a:r>
            <a:r>
              <a:rPr lang="vi-VN" dirty="0" smtClean="0">
                <a:latin typeface="Calibri" panose="020F0502020204030204" pitchFamily="34" charset="0"/>
              </a:rPr>
              <a:t>зрывчаты</a:t>
            </a:r>
            <a:r>
              <a:rPr lang="ru-RU" dirty="0">
                <a:latin typeface="Calibri" panose="020F0502020204030204" pitchFamily="34" charset="0"/>
              </a:rPr>
              <a:t>е</a:t>
            </a:r>
            <a:r>
              <a:rPr lang="ru-RU" dirty="0" smtClean="0">
                <a:latin typeface="Calibri" panose="020F0502020204030204" pitchFamily="34" charset="0"/>
              </a:rPr>
              <a:t>,</a:t>
            </a:r>
            <a:endParaRPr lang="de-DE" dirty="0">
              <a:latin typeface="Calibri" panose="020F0502020204030204" pitchFamily="34" charset="0"/>
            </a:endParaRPr>
          </a:p>
          <a:p>
            <a:pPr lvl="1"/>
            <a:r>
              <a:rPr lang="ru-RU" dirty="0" smtClean="0"/>
              <a:t>легковоспламеняющиеся</a:t>
            </a:r>
            <a:r>
              <a:rPr lang="ru-RU" dirty="0"/>
              <a:t>,</a:t>
            </a:r>
          </a:p>
          <a:p>
            <a:pPr lvl="1"/>
            <a:r>
              <a:rPr lang="ru-RU" dirty="0" smtClean="0"/>
              <a:t>канцерогенные,</a:t>
            </a:r>
            <a:endParaRPr lang="ru-RU" dirty="0"/>
          </a:p>
          <a:p>
            <a:pPr lvl="1"/>
            <a:r>
              <a:rPr lang="ru-RU" dirty="0"/>
              <a:t>коррозионные,</a:t>
            </a:r>
          </a:p>
          <a:p>
            <a:pPr lvl="1"/>
            <a:r>
              <a:rPr lang="ru-RU" dirty="0" smtClean="0"/>
              <a:t>инфекционные,</a:t>
            </a:r>
            <a:endParaRPr lang="ru-RU" dirty="0"/>
          </a:p>
          <a:p>
            <a:pPr lvl="1"/>
            <a:r>
              <a:rPr lang="ru-RU" dirty="0" smtClean="0"/>
              <a:t>экотоксичные</a:t>
            </a:r>
            <a:endParaRPr lang="de-DE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Einführung - gefährliche Abfälle   ─     </a:t>
            </a:r>
            <a:r>
              <a:rPr lang="ru-RU" dirty="0" smtClean="0"/>
              <a:t>Введение </a:t>
            </a:r>
            <a:r>
              <a:rPr lang="ru-RU" dirty="0"/>
              <a:t>- опасные отходы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90600" y="1784189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Gefahr für Umwelt und/oder Gesundheit </a:t>
            </a:r>
            <a:endParaRPr lang="de-DE" dirty="0"/>
          </a:p>
          <a:p>
            <a:r>
              <a:rPr lang="de-DE" dirty="0" smtClean="0"/>
              <a:t>Festgelegte Gefährlichkeitsmerkmale, z.B.</a:t>
            </a:r>
            <a:endParaRPr lang="de-DE" dirty="0"/>
          </a:p>
          <a:p>
            <a:pPr lvl="1"/>
            <a:r>
              <a:rPr lang="de-DE" dirty="0"/>
              <a:t>explosiv, </a:t>
            </a:r>
            <a:endParaRPr lang="de-DE" dirty="0" smtClean="0"/>
          </a:p>
          <a:p>
            <a:pPr lvl="1"/>
            <a:r>
              <a:rPr lang="de-DE" dirty="0" smtClean="0"/>
              <a:t>leicht </a:t>
            </a:r>
            <a:r>
              <a:rPr lang="de-DE" dirty="0"/>
              <a:t>entzündbar, </a:t>
            </a:r>
            <a:endParaRPr lang="de-DE" dirty="0" smtClean="0"/>
          </a:p>
          <a:p>
            <a:pPr lvl="1"/>
            <a:r>
              <a:rPr lang="de-DE" dirty="0" smtClean="0"/>
              <a:t>krebserregend</a:t>
            </a:r>
            <a:r>
              <a:rPr lang="de-DE" dirty="0"/>
              <a:t>, </a:t>
            </a:r>
            <a:endParaRPr lang="de-DE" dirty="0" smtClean="0"/>
          </a:p>
          <a:p>
            <a:pPr lvl="1"/>
            <a:r>
              <a:rPr lang="de-DE" dirty="0" smtClean="0"/>
              <a:t>ätzend</a:t>
            </a:r>
            <a:r>
              <a:rPr lang="de-DE" dirty="0"/>
              <a:t>, </a:t>
            </a:r>
            <a:endParaRPr lang="de-DE" dirty="0" smtClean="0"/>
          </a:p>
          <a:p>
            <a:pPr lvl="1"/>
            <a:r>
              <a:rPr lang="de-DE" dirty="0" smtClean="0"/>
              <a:t>Infektiös</a:t>
            </a:r>
            <a:r>
              <a:rPr lang="ru-RU" dirty="0"/>
              <a:t>,</a:t>
            </a:r>
            <a:endParaRPr lang="de-DE" dirty="0" smtClean="0"/>
          </a:p>
          <a:p>
            <a:pPr lvl="1"/>
            <a:r>
              <a:rPr lang="de-DE" dirty="0" smtClean="0"/>
              <a:t>ökotoxisch</a:t>
            </a:r>
            <a:endParaRPr lang="is-IS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519893"/>
            <a:ext cx="4452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latin typeface="+mn-lt"/>
              </a:rPr>
              <a:t>O</a:t>
            </a:r>
            <a:r>
              <a:rPr lang="ru-RU" sz="3600" dirty="0" smtClean="0">
                <a:latin typeface="+mn-lt"/>
              </a:rPr>
              <a:t>пасные </a:t>
            </a:r>
            <a:r>
              <a:rPr lang="ru-RU" sz="3600" dirty="0">
                <a:latin typeface="+mn-lt"/>
              </a:rPr>
              <a:t>отходы</a:t>
            </a:r>
          </a:p>
        </p:txBody>
      </p:sp>
    </p:spTree>
    <p:extLst>
      <p:ext uri="{BB962C8B-B14F-4D97-AF65-F5344CB8AC3E}">
        <p14:creationId xmlns:p14="http://schemas.microsoft.com/office/powerpoint/2010/main" val="35321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Einführung - gefährliche Abfälle   ─     </a:t>
            </a:r>
            <a:r>
              <a:rPr lang="ru-RU" dirty="0" smtClean="0"/>
              <a:t>Введение </a:t>
            </a:r>
            <a:r>
              <a:rPr lang="ru-RU" dirty="0"/>
              <a:t>- опасные отходы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17" name="Picture 2" descr="\\Ifeureadynas\projekte\42_Beratung\42-09-003 UBA-Kaliningrad\Zwischenaufenthalt\Seminar\Gefährliche Abfälle\Situation Bramsche 1972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52734"/>
            <a:ext cx="12191999" cy="39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127380" y="4928175"/>
            <a:ext cx="87987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 smtClean="0"/>
              <a:t>Situation in Deutschland 1972/ </a:t>
            </a:r>
            <a:r>
              <a:rPr lang="ru-RU" sz="1600" b="1" dirty="0" smtClean="0"/>
              <a:t>Ситуация </a:t>
            </a:r>
            <a:r>
              <a:rPr lang="ru-RU" sz="1600" b="1" dirty="0"/>
              <a:t>в </a:t>
            </a:r>
            <a:r>
              <a:rPr lang="ru-RU" sz="1600" b="1" dirty="0" smtClean="0"/>
              <a:t>Германии в 1972 году</a:t>
            </a:r>
            <a:r>
              <a:rPr lang="de-DE" sz="1600" b="1" dirty="0" smtClean="0"/>
              <a:t> (Quelle: Bildarchiv der Fa. Lobbe)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6199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Einführung - gefährliche Abfälle   ─     </a:t>
            </a:r>
            <a:r>
              <a:rPr lang="ru-RU" dirty="0" smtClean="0"/>
              <a:t>Введение </a:t>
            </a:r>
            <a:r>
              <a:rPr lang="ru-RU" dirty="0"/>
              <a:t>- опасные отходы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93189" y="5880254"/>
            <a:ext cx="87987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 smtClean="0"/>
              <a:t>Situation in Deutschland 1980 / </a:t>
            </a:r>
            <a:r>
              <a:rPr lang="ru-RU" sz="1600" b="1" dirty="0" smtClean="0"/>
              <a:t>Ситуация </a:t>
            </a:r>
            <a:r>
              <a:rPr lang="ru-RU" sz="1600" b="1" dirty="0"/>
              <a:t>в </a:t>
            </a:r>
            <a:r>
              <a:rPr lang="ru-RU" sz="1600" b="1" dirty="0" smtClean="0"/>
              <a:t>Германии в </a:t>
            </a:r>
            <a:r>
              <a:rPr lang="de-DE" sz="1600" b="1" dirty="0" smtClean="0"/>
              <a:t>1980 </a:t>
            </a:r>
            <a:r>
              <a:rPr lang="ru-RU" sz="1600" b="1" dirty="0" smtClean="0"/>
              <a:t>году </a:t>
            </a:r>
            <a:r>
              <a:rPr lang="de-DE" sz="1600" b="1" dirty="0" smtClean="0"/>
              <a:t>(Quelle: Bildarchiv der Fa. Lobbe)</a:t>
            </a:r>
            <a:endParaRPr lang="de-DE" sz="1600" b="1" dirty="0"/>
          </a:p>
        </p:txBody>
      </p:sp>
      <p:pic>
        <p:nvPicPr>
          <p:cNvPr id="14" name="Picture 3" descr="\\Ifeureadynas\projekte\42_Beratung\42-09-003 UBA-Kaliningrad\Zwischenaufenthalt\Seminar\Gefährliche Abfälle\Kleinmengen Sonderabfall 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265" y="656208"/>
            <a:ext cx="34671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\\Ifeureadynas\projekte\42_Beratung\42-09-003 UBA-Kaliningrad\Zwischenaufenthalt\Seminar\Gefährliche Abfälle\Sonderabfallsammlung 1980 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0" y="3013646"/>
            <a:ext cx="2611438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Ifeureadynas\projekte\42_Beratung\42-09-003 UBA-Kaliningrad\Zwischenaufenthalt\Seminar\Gefährliche Abfälle\Sonderabfallsammlung 1980 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8261" y="656208"/>
            <a:ext cx="27114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Ifeureadynas\projekte\42_Beratung\42-09-003 UBA-Kaliningrad\Zwischenaufenthalt\Seminar\Gefährliche Abfälle\Sonderabfallsammlung 1980 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6207"/>
            <a:ext cx="5175249" cy="36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174451" y="4221512"/>
            <a:ext cx="59738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Ограниченная </a:t>
            </a:r>
            <a:r>
              <a:rPr lang="ru-RU" sz="1400" dirty="0" smtClean="0"/>
              <a:t>ёмкость наших </a:t>
            </a:r>
            <a:r>
              <a:rPr lang="ru-RU" sz="1400" dirty="0"/>
              <a:t>природных ресурсов и ответственность </a:t>
            </a:r>
            <a:r>
              <a:rPr lang="ru-RU" sz="1400" dirty="0" smtClean="0"/>
              <a:t>перед последующими поколениями </a:t>
            </a:r>
            <a:r>
              <a:rPr lang="ru-RU" sz="1400" dirty="0"/>
              <a:t>обязывают нас </a:t>
            </a:r>
            <a:r>
              <a:rPr lang="ru-RU" sz="1400" dirty="0" smtClean="0"/>
              <a:t>перерабатывать </a:t>
            </a:r>
            <a:r>
              <a:rPr lang="ru-RU" sz="1400" dirty="0"/>
              <a:t>все сырьевые ресурсы </a:t>
            </a:r>
            <a:r>
              <a:rPr lang="ru-RU" sz="1400" dirty="0" smtClean="0"/>
              <a:t>экономно </a:t>
            </a:r>
            <a:r>
              <a:rPr lang="ru-RU" sz="1400" dirty="0"/>
              <a:t>и </a:t>
            </a:r>
            <a:r>
              <a:rPr lang="ru-RU" sz="1400" dirty="0" smtClean="0"/>
              <a:t>экономически эффективно. </a:t>
            </a:r>
            <a:r>
              <a:rPr lang="ru-RU" sz="1400" dirty="0"/>
              <a:t>Поэтому нынешний </a:t>
            </a:r>
            <a:r>
              <a:rPr lang="ru-RU" sz="1400" dirty="0" smtClean="0"/>
              <a:t>«менталитет выбрасывания» </a:t>
            </a:r>
            <a:r>
              <a:rPr lang="ru-RU" sz="1400" dirty="0"/>
              <a:t>должен быть заменен современной «циклической экономикой». Ответственность за продукт не должна заканчиваться его производством. </a:t>
            </a:r>
            <a:r>
              <a:rPr lang="ru-RU" sz="1400" dirty="0" smtClean="0"/>
              <a:t>Она должна </a:t>
            </a:r>
            <a:r>
              <a:rPr lang="ru-RU" sz="1400" dirty="0"/>
              <a:t>включать </a:t>
            </a:r>
            <a:r>
              <a:rPr lang="ru-RU" sz="1400" dirty="0" smtClean="0"/>
              <a:t>в себя использование </a:t>
            </a:r>
            <a:r>
              <a:rPr lang="ru-RU" sz="1400" dirty="0"/>
              <a:t>и экологически </a:t>
            </a:r>
            <a:r>
              <a:rPr lang="ru-RU" sz="1400" dirty="0" smtClean="0"/>
              <a:t>безопасную утилизацию, </a:t>
            </a:r>
            <a:r>
              <a:rPr lang="ru-RU" sz="1400" dirty="0"/>
              <a:t>то есть повторное использование и рециркуляцию. </a:t>
            </a:r>
            <a:r>
              <a:rPr lang="ru-RU" sz="1400" dirty="0" smtClean="0"/>
              <a:t>Так замыкается </a:t>
            </a:r>
            <a:r>
              <a:rPr lang="ru-RU" sz="1400" dirty="0"/>
              <a:t>круг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b="1" dirty="0"/>
              <a:t>Федеральный министр </a:t>
            </a:r>
            <a:r>
              <a:rPr lang="ru-RU" sz="1400" b="1" dirty="0" smtClean="0"/>
              <a:t>экологии </a:t>
            </a:r>
            <a:r>
              <a:rPr lang="ru-RU" sz="1400" b="1" dirty="0"/>
              <a:t>д-р Ангела Меркель</a:t>
            </a:r>
            <a:endParaRPr lang="de-DE" sz="1400" b="1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Einführung - gefährliche Abfälle   ─     </a:t>
            </a:r>
            <a:r>
              <a:rPr lang="ru-RU" dirty="0" smtClean="0"/>
              <a:t>Введение </a:t>
            </a:r>
            <a:r>
              <a:rPr lang="ru-RU" dirty="0"/>
              <a:t>- опасные отходы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3796" y="4980127"/>
            <a:ext cx="56609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/>
              <a:t>Informationsschrift des Deutschen Umweltministeriums 1995</a:t>
            </a:r>
            <a:endParaRPr lang="de-DE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22361"/>
            <a:ext cx="5823711" cy="361635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2362"/>
            <a:ext cx="6174451" cy="4436655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3796" y="5456583"/>
            <a:ext cx="56609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Вместо </a:t>
            </a:r>
            <a:r>
              <a:rPr lang="ru-RU" sz="1600" b="1" dirty="0" smtClean="0"/>
              <a:t>устранения</a:t>
            </a:r>
            <a:r>
              <a:rPr lang="de-DE" sz="1600" b="1" dirty="0" smtClean="0"/>
              <a:t> </a:t>
            </a:r>
            <a:r>
              <a:rPr lang="ru-RU" sz="1600" b="1" dirty="0"/>
              <a:t>отходов</a:t>
            </a:r>
            <a:r>
              <a:rPr lang="de-DE" sz="1600" b="1" dirty="0"/>
              <a:t> </a:t>
            </a:r>
            <a:r>
              <a:rPr lang="de-DE" sz="1600" b="1" dirty="0" smtClean="0"/>
              <a:t>–</a:t>
            </a:r>
            <a:r>
              <a:rPr lang="ru-RU" sz="1600" b="1" dirty="0" smtClean="0"/>
              <a:t> их циклическая утилизация</a:t>
            </a: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ru-RU" sz="1600" b="1" dirty="0" smtClean="0"/>
              <a:t>Информационная брошюра Министерства экологии </a:t>
            </a:r>
            <a:r>
              <a:rPr lang="ru-RU" sz="1600" b="1" dirty="0"/>
              <a:t>Германии 1995 г.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8227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\\Ifeureadynas\projekte\42_Beratung\42-09-003 UBA-Kaliningrad\Zwischenaufenthalt\Seminar\Gefährliche Abfälle\System AS Behälter 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2545"/>
            <a:ext cx="3918856" cy="56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/>
              <a:t>Erfassung gefährlicher </a:t>
            </a:r>
            <a:r>
              <a:rPr lang="de-DE" sz="2400" dirty="0" smtClean="0"/>
              <a:t>Abfälle ─ </a:t>
            </a:r>
            <a:r>
              <a:rPr lang="ru-RU" sz="2400" dirty="0" smtClean="0"/>
              <a:t>Сбор </a:t>
            </a:r>
            <a:r>
              <a:rPr lang="ru-RU" sz="2400" dirty="0"/>
              <a:t>опасных </a:t>
            </a:r>
            <a:r>
              <a:rPr lang="ru-RU" sz="2400" dirty="0" smtClean="0"/>
              <a:t>отходов</a:t>
            </a:r>
            <a:endParaRPr lang="de-DE" sz="2400" dirty="0"/>
          </a:p>
        </p:txBody>
      </p:sp>
      <p:pic>
        <p:nvPicPr>
          <p:cNvPr id="12" name="Picture 3" descr="\\Ifeureadynas\projekte\42_Beratung\42-09-003 UBA-Kaliningrad\Zwischenaufenthalt\Seminar\Gefährliche Abfälle\System AS Behälter 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0789" y="765750"/>
            <a:ext cx="3965949" cy="41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Ifeureadynas\projekte\42_Beratung\42-09-003 UBA-Kaliningrad\Zwischenaufenthalt\Seminar\Gefährliche Abfälle\Batteriesammlung 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5141" y="892096"/>
            <a:ext cx="2966542" cy="20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980788" y="5541427"/>
            <a:ext cx="8183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/>
              <a:t>Behälter zur Sammlung gefährlicher </a:t>
            </a:r>
            <a:r>
              <a:rPr lang="de-DE" sz="1600" b="1" dirty="0" smtClean="0"/>
              <a:t>Abfälle/ </a:t>
            </a:r>
            <a:r>
              <a:rPr lang="ru-RU" sz="1600" b="1" dirty="0" smtClean="0"/>
              <a:t>Контейнеры </a:t>
            </a:r>
            <a:r>
              <a:rPr lang="ru-RU" sz="1600" b="1" dirty="0"/>
              <a:t>для сбора опасных отходов </a:t>
            </a: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sz="1600" b="1" dirty="0" smtClean="0"/>
              <a:t>(</a:t>
            </a:r>
            <a:r>
              <a:rPr lang="de-DE" sz="1600" b="1" dirty="0"/>
              <a:t>Quelle</a:t>
            </a:r>
            <a:r>
              <a:rPr lang="de-DE" sz="1600" b="1" dirty="0" smtClean="0"/>
              <a:t>: Bildarchiv der Fa. Lobbe)</a:t>
            </a:r>
            <a:endParaRPr lang="de-DE" sz="1600" b="1" dirty="0"/>
          </a:p>
        </p:txBody>
      </p:sp>
      <p:pic>
        <p:nvPicPr>
          <p:cNvPr id="18" name="Bildplatzhalter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6138" y="3107093"/>
            <a:ext cx="3930351" cy="2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-74645" y="122534"/>
            <a:ext cx="12400384" cy="404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 smtClean="0"/>
              <a:t>Verwertung und Beseitigung gefährlicher Abfälle ─ </a:t>
            </a:r>
            <a:r>
              <a:rPr lang="ru-RU" sz="2400" dirty="0" smtClean="0"/>
              <a:t>У</a:t>
            </a:r>
            <a:r>
              <a:rPr lang="vi-VN" sz="2400" dirty="0" smtClean="0">
                <a:latin typeface="Calibri" panose="020F0502020204030204" pitchFamily="34" charset="0"/>
              </a:rPr>
              <a:t>ничтожение</a:t>
            </a:r>
            <a:r>
              <a:rPr lang="vi-VN" sz="2400" dirty="0" smtClean="0"/>
              <a:t> </a:t>
            </a:r>
            <a:r>
              <a:rPr lang="ru-RU" sz="2400" dirty="0" smtClean="0"/>
              <a:t>и</a:t>
            </a:r>
            <a:r>
              <a:rPr lang="de-DE" sz="2400" dirty="0" smtClean="0"/>
              <a:t> </a:t>
            </a:r>
            <a:r>
              <a:rPr lang="ru-RU" sz="2400" dirty="0"/>
              <a:t>утилизация</a:t>
            </a:r>
            <a:r>
              <a:rPr lang="de-DE" sz="2400" dirty="0" smtClean="0"/>
              <a:t> </a:t>
            </a:r>
            <a:r>
              <a:rPr lang="ru-RU" sz="2400" dirty="0" smtClean="0"/>
              <a:t>опасных отходов</a:t>
            </a:r>
            <a:endParaRPr lang="de-DE" sz="24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022567" y="5743734"/>
            <a:ext cx="5169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400" dirty="0" smtClean="0"/>
              <a:t>Beispielhafte Verfahren/ </a:t>
            </a:r>
            <a:r>
              <a:rPr lang="ru-RU" sz="1400" dirty="0"/>
              <a:t>Образцовые методы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(</a:t>
            </a:r>
            <a:r>
              <a:rPr lang="de-DE" sz="1400" dirty="0"/>
              <a:t>Quelle</a:t>
            </a:r>
            <a:r>
              <a:rPr lang="de-DE" sz="1400" dirty="0" smtClean="0"/>
              <a:t>: Bildarchive der Fa. Lobbe, Fa. HIM sowie K + S Entsorgung)</a:t>
            </a:r>
            <a:endParaRPr lang="de-DE" sz="1400" dirty="0"/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722328"/>
            <a:ext cx="5075852" cy="1940089"/>
          </a:xfrm>
          <a:prstGeom prst="rect">
            <a:avLst/>
          </a:prstGeom>
        </p:spPr>
      </p:pic>
      <p:sp>
        <p:nvSpPr>
          <p:cNvPr id="19" name="Text Box 2056"/>
          <p:cNvSpPr txBox="1">
            <a:spLocks noChangeArrowheads="1"/>
          </p:cNvSpPr>
          <p:nvPr/>
        </p:nvSpPr>
        <p:spPr bwMode="auto">
          <a:xfrm>
            <a:off x="5274388" y="974265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/>
              <a:t>Chemisch- Physikalische Behandlung von flüssigen Abfällen</a:t>
            </a:r>
          </a:p>
          <a:p>
            <a:pPr>
              <a:spcBef>
                <a:spcPct val="50000"/>
              </a:spcBef>
            </a:pPr>
            <a:r>
              <a:rPr lang="ru-RU" sz="1600" dirty="0"/>
              <a:t>Химико-физическая обработка жидких отходов</a:t>
            </a:r>
            <a:endParaRPr lang="de-DE" sz="1600" dirty="0"/>
          </a:p>
        </p:txBody>
      </p:sp>
      <p:sp>
        <p:nvSpPr>
          <p:cNvPr id="20" name="Text Box 2056"/>
          <p:cNvSpPr txBox="1">
            <a:spLocks noChangeArrowheads="1"/>
          </p:cNvSpPr>
          <p:nvPr/>
        </p:nvSpPr>
        <p:spPr bwMode="auto">
          <a:xfrm>
            <a:off x="8795659" y="2791243"/>
            <a:ext cx="3200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Verwendete Verfahren sind abhängig von der Art des gefährlichen Abfalls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Используемые методы зависят от типа опасных отходов</a:t>
            </a:r>
          </a:p>
        </p:txBody>
      </p:sp>
      <p:pic>
        <p:nvPicPr>
          <p:cNvPr id="21" name="Picture 3" descr="\\Ifeureadynas\projekte\42_Beratung\42-09-003 UBA-Kaliningrad\Zwischenaufenthalt\Seminar\Gefährliche Abfälle\biebesheim Luftbil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878" y="2662417"/>
            <a:ext cx="2369976" cy="17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\\Ifeureadynas\projekte\42_Beratung\42-09-003 UBA-Kaliningrad\Zwischenaufenthalt\Seminar\Gefährliche Abfälle\drehrohr HIM Biebesheim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8633"/>
            <a:ext cx="2705878" cy="174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056"/>
          <p:cNvSpPr txBox="1">
            <a:spLocks noChangeArrowheads="1"/>
          </p:cNvSpPr>
          <p:nvPr/>
        </p:nvSpPr>
        <p:spPr bwMode="auto">
          <a:xfrm>
            <a:off x="5274388" y="2914354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/>
              <a:t>Hochtemperaturverbrennung </a:t>
            </a:r>
            <a:r>
              <a:rPr lang="de-DE" sz="1600" dirty="0"/>
              <a:t>der gefährlichen </a:t>
            </a:r>
            <a:r>
              <a:rPr lang="de-DE" sz="1600" dirty="0" smtClean="0"/>
              <a:t> Abfälle</a:t>
            </a:r>
          </a:p>
          <a:p>
            <a:pPr>
              <a:spcBef>
                <a:spcPct val="50000"/>
              </a:spcBef>
            </a:pPr>
            <a:r>
              <a:rPr lang="ru-RU" sz="1600" dirty="0"/>
              <a:t>Сжигание опасных отходов </a:t>
            </a:r>
            <a:r>
              <a:rPr lang="ru-RU" sz="1600" dirty="0" smtClean="0"/>
              <a:t>при </a:t>
            </a:r>
            <a:r>
              <a:rPr lang="ru-RU" sz="1600" dirty="0"/>
              <a:t>высокой </a:t>
            </a:r>
            <a:r>
              <a:rPr lang="ru-RU" sz="1600" dirty="0" smtClean="0"/>
              <a:t>температуре</a:t>
            </a:r>
            <a:endParaRPr lang="de-DE" sz="1600" dirty="0"/>
          </a:p>
        </p:txBody>
      </p:sp>
      <p:pic>
        <p:nvPicPr>
          <p:cNvPr id="24" name="Picture 2" descr="\\Ifeureadynas\projekte\42_Beratung\42-09-003 UBA-Kaliningrad\Zwischenaufenthalt\Seminar\Gefährliche Abfälle\billigheim Sonderabfalldeponieh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23" y="4395013"/>
            <a:ext cx="2365644" cy="185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922" y="4395014"/>
            <a:ext cx="2714932" cy="1858178"/>
          </a:xfrm>
          <a:prstGeom prst="rect">
            <a:avLst/>
          </a:prstGeom>
        </p:spPr>
      </p:pic>
      <p:sp>
        <p:nvSpPr>
          <p:cNvPr id="27" name="Text Box 2056"/>
          <p:cNvSpPr txBox="1">
            <a:spLocks noChangeArrowheads="1"/>
          </p:cNvSpPr>
          <p:nvPr/>
        </p:nvSpPr>
        <p:spPr bwMode="auto">
          <a:xfrm>
            <a:off x="5274388" y="4646950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/>
              <a:t>Deponierung  der gefährlichen  Abfälle oberirdisch/ unterirdisch</a:t>
            </a:r>
          </a:p>
          <a:p>
            <a:pPr>
              <a:spcBef>
                <a:spcPct val="50000"/>
              </a:spcBef>
            </a:pPr>
            <a:r>
              <a:rPr lang="ru-RU" sz="1600" dirty="0" smtClean="0"/>
              <a:t>Захоронение опасных </a:t>
            </a:r>
            <a:r>
              <a:rPr lang="ru-RU" sz="1600" dirty="0"/>
              <a:t>отходов </a:t>
            </a:r>
            <a:r>
              <a:rPr lang="ru-RU" sz="1600" dirty="0" smtClean="0"/>
              <a:t>на земле </a:t>
            </a:r>
            <a:r>
              <a:rPr lang="ru-RU" sz="1600" dirty="0"/>
              <a:t>/ </a:t>
            </a:r>
            <a:r>
              <a:rPr lang="ru-RU" sz="1600" dirty="0" smtClean="0"/>
              <a:t>под землей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944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1745"/>
            <a:ext cx="4452257" cy="1325563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+mn-lt"/>
              </a:rPr>
              <a:t>Batterien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00" y="1598386"/>
            <a:ext cx="5257800" cy="435133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Первичные </a:t>
            </a:r>
            <a:r>
              <a:rPr lang="ru-RU" sz="2000" dirty="0" smtClean="0">
                <a:latin typeface="Calibri" panose="020F0502020204030204" pitchFamily="34" charset="0"/>
              </a:rPr>
              <a:t>не </a:t>
            </a:r>
            <a:r>
              <a:rPr lang="ru-RU" sz="2000" dirty="0" smtClean="0">
                <a:latin typeface="Calibri" panose="020F0502020204030204" pitchFamily="34" charset="0"/>
              </a:rPr>
              <a:t>перезаряжаемые батареи </a:t>
            </a:r>
            <a:endParaRPr lang="ru-RU" sz="2000" dirty="0">
              <a:latin typeface="Calibri" panose="020F0502020204030204" pitchFamily="34" charset="0"/>
            </a:endParaRPr>
          </a:p>
          <a:p>
            <a:pPr lvl="1"/>
            <a:r>
              <a:rPr lang="ru-RU" sz="2000" dirty="0">
                <a:latin typeface="Calibri" panose="020F0502020204030204" pitchFamily="34" charset="0"/>
              </a:rPr>
              <a:t>Типы: главным образом щелочной марганец и углерод цинка в виде круглых </a:t>
            </a:r>
            <a:r>
              <a:rPr lang="ru-RU" sz="2000" dirty="0" smtClean="0">
                <a:latin typeface="Calibri" panose="020F0502020204030204" pitchFamily="34" charset="0"/>
              </a:rPr>
              <a:t>элементов, </a:t>
            </a:r>
            <a:r>
              <a:rPr lang="ru-RU" sz="2000" dirty="0">
                <a:latin typeface="Calibri" panose="020F0502020204030204" pitchFamily="34" charset="0"/>
              </a:rPr>
              <a:t>а также оксид серебра и литий в виде </a:t>
            </a:r>
            <a:r>
              <a:rPr lang="ru-RU" sz="2000" dirty="0" smtClean="0">
                <a:latin typeface="Calibri" panose="020F0502020204030204" pitchFamily="34" charset="0"/>
              </a:rPr>
              <a:t>элементов-таблеток 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аккумуляторы перезаряжаемые</a:t>
            </a:r>
            <a:endParaRPr lang="de-DE" sz="2000" dirty="0" smtClean="0">
              <a:latin typeface="Calibri" panose="020F0502020204030204" pitchFamily="34" charset="0"/>
            </a:endParaRPr>
          </a:p>
          <a:p>
            <a:pPr lvl="1"/>
            <a:r>
              <a:rPr lang="ru-RU" sz="2000" dirty="0" smtClean="0">
                <a:latin typeface="Calibri" panose="020F0502020204030204" pitchFamily="34" charset="0"/>
              </a:rPr>
              <a:t>л</a:t>
            </a:r>
            <a:r>
              <a:rPr lang="vi-VN" sz="2000" dirty="0" smtClean="0">
                <a:latin typeface="Calibri" panose="020F0502020204030204" pitchFamily="34" charset="0"/>
              </a:rPr>
              <a:t>итий-ионный </a:t>
            </a:r>
            <a:r>
              <a:rPr lang="ru-RU" sz="2000" dirty="0" smtClean="0">
                <a:latin typeface="Calibri" panose="020F0502020204030204" pitchFamily="34" charset="0"/>
              </a:rPr>
              <a:t>и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никель-металлгидрид</a:t>
            </a:r>
            <a:endParaRPr lang="de-DE" sz="2000" dirty="0" smtClean="0">
              <a:latin typeface="Calibri" panose="020F0502020204030204" pitchFamily="34" charset="0"/>
            </a:endParaRPr>
          </a:p>
          <a:p>
            <a:pPr lvl="1"/>
            <a:r>
              <a:rPr lang="ru-RU" sz="2000" dirty="0" smtClean="0">
                <a:latin typeface="Calibri" panose="020F0502020204030204" pitchFamily="34" charset="0"/>
              </a:rPr>
              <a:t>свинцово-кислотные а</a:t>
            </a:r>
            <a:r>
              <a:rPr lang="ru-RU" sz="2000" dirty="0" smtClean="0">
                <a:latin typeface="Calibri" panose="020F0502020204030204" pitchFamily="34" charset="0"/>
              </a:rPr>
              <a:t>втомобильные аккумуляторы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endParaRPr lang="de-DE" sz="2000" dirty="0" smtClean="0">
              <a:latin typeface="Calibri" panose="020F0502020204030204" pitchFamily="34" charset="0"/>
            </a:endParaRPr>
          </a:p>
          <a:p>
            <a:pPr lvl="1"/>
            <a:r>
              <a:rPr lang="ru-RU" sz="2000" dirty="0" smtClean="0">
                <a:latin typeface="Calibri" panose="020F0502020204030204" pitchFamily="34" charset="0"/>
              </a:rPr>
              <a:t>специальные </a:t>
            </a:r>
            <a:r>
              <a:rPr lang="ru-RU" sz="2000" dirty="0">
                <a:latin typeface="Calibri" panose="020F0502020204030204" pitchFamily="34" charset="0"/>
              </a:rPr>
              <a:t>конструкции</a:t>
            </a:r>
            <a:endParaRPr lang="de-DE" sz="2000" dirty="0">
              <a:latin typeface="Calibri" panose="020F0502020204030204" pitchFamily="34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6954"/>
            <a:ext cx="1178099" cy="591046"/>
          </a:xfrm>
          <a:prstGeom prst="rect">
            <a:avLst/>
          </a:prstGeom>
        </p:spPr>
      </p:pic>
      <p:pic>
        <p:nvPicPr>
          <p:cNvPr id="7" name="Picture 2" descr="Официальный Герб Калининградской области">
            <a:extLst>
              <a:ext uri="{FF2B5EF4-FFF2-40B4-BE49-F238E27FC236}">
                <a16:creationId xmlns:a16="http://schemas.microsoft.com/office/drawing/2014/main" xmlns="" id="{D21B2C22-6E3A-45D1-BA76-410157F5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413" y="6266954"/>
            <a:ext cx="488597" cy="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0" y="626695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178100" y="6408437"/>
            <a:ext cx="9981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14</a:t>
            </a:r>
            <a:r>
              <a:rPr lang="de-DE" sz="1200" b="1" dirty="0"/>
              <a:t>. Deutsch-Russische Umwelttage im Kaliningrader Gebiet </a:t>
            </a:r>
            <a:r>
              <a:rPr lang="de-DE" sz="1200" b="1" dirty="0" smtClean="0"/>
              <a:t>2017 - </a:t>
            </a:r>
            <a:r>
              <a:rPr lang="ru-RU" sz="1200" b="1" dirty="0" smtClean="0"/>
              <a:t>XI</a:t>
            </a:r>
            <a:r>
              <a:rPr lang="en-US" sz="1200" b="1" dirty="0"/>
              <a:t>V</a:t>
            </a:r>
            <a:r>
              <a:rPr lang="ru-RU" sz="1200" b="1" dirty="0"/>
              <a:t> Российско-Германские дни </a:t>
            </a:r>
            <a:r>
              <a:rPr lang="ru-RU" sz="1200" b="1" dirty="0" smtClean="0"/>
              <a:t>экологии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Калининградской </a:t>
            </a:r>
            <a:r>
              <a:rPr lang="ru-RU" sz="1200" b="1" dirty="0" smtClean="0"/>
              <a:t>области</a:t>
            </a:r>
            <a:r>
              <a:rPr lang="de-DE" sz="1200" b="1" dirty="0" smtClean="0"/>
              <a:t> </a:t>
            </a:r>
            <a:r>
              <a:rPr lang="ru-RU" sz="1200" b="1" dirty="0" smtClean="0"/>
              <a:t>25</a:t>
            </a:r>
            <a:r>
              <a:rPr lang="ru-RU" sz="1200" b="1" dirty="0"/>
              <a:t>.-26. </a:t>
            </a:r>
            <a:r>
              <a:rPr lang="de-DE" sz="1200" b="1" dirty="0" smtClean="0"/>
              <a:t>10</a:t>
            </a:r>
            <a:r>
              <a:rPr lang="ru-RU" sz="1200" b="1" dirty="0" smtClean="0"/>
              <a:t> </a:t>
            </a:r>
            <a:r>
              <a:rPr lang="ru-RU" sz="1200" b="1" dirty="0"/>
              <a:t>2017</a:t>
            </a:r>
            <a:endParaRPr lang="de-DE" sz="12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776861" y="6356350"/>
            <a:ext cx="679580" cy="365125"/>
          </a:xfrm>
        </p:spPr>
        <p:txBody>
          <a:bodyPr/>
          <a:lstStyle/>
          <a:p>
            <a:fld id="{03790B6D-82B1-2F4B-A85C-6C7AC8AAE50B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" y="59254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1" y="122534"/>
            <a:ext cx="12192000" cy="4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smtClean="0"/>
              <a:t>Verwertung von Batterien   ─     </a:t>
            </a:r>
            <a:r>
              <a:rPr lang="ru-RU" dirty="0"/>
              <a:t>утилизации </a:t>
            </a:r>
            <a:r>
              <a:rPr lang="ru-RU" dirty="0" smtClean="0"/>
              <a:t>батареек</a:t>
            </a: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90600" y="1606511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Primärbatterien nicht </a:t>
            </a:r>
            <a:r>
              <a:rPr lang="de-DE" sz="2000" dirty="0" err="1" smtClean="0"/>
              <a:t>wiederaufladbar</a:t>
            </a:r>
            <a:endParaRPr lang="de-DE" sz="2000" dirty="0" smtClean="0"/>
          </a:p>
          <a:p>
            <a:pPr lvl="1"/>
            <a:r>
              <a:rPr lang="de-DE" sz="2000" dirty="0" smtClean="0"/>
              <a:t>Typen: </a:t>
            </a:r>
            <a:r>
              <a:rPr lang="de-DE" sz="2000" dirty="0" err="1" smtClean="0"/>
              <a:t>i.w</a:t>
            </a:r>
            <a:r>
              <a:rPr lang="de-DE" sz="2000" dirty="0" smtClean="0"/>
              <a:t>. Alkali- Mangan und Zink- Kohle Rundzellen sowie Silberoxid und Lithium Knopfzellen</a:t>
            </a:r>
          </a:p>
          <a:p>
            <a:r>
              <a:rPr lang="de-DE" sz="2000" dirty="0" smtClean="0"/>
              <a:t>Sekundärbatterien/ Akkumulator </a:t>
            </a:r>
            <a:br>
              <a:rPr lang="de-DE" sz="2000" dirty="0" smtClean="0"/>
            </a:br>
            <a:r>
              <a:rPr lang="de-DE" sz="2000" dirty="0" err="1" smtClean="0"/>
              <a:t>wiederaufladbar</a:t>
            </a:r>
            <a:r>
              <a:rPr lang="de-DE" sz="2000" dirty="0" smtClean="0"/>
              <a:t> </a:t>
            </a:r>
          </a:p>
          <a:p>
            <a:pPr lvl="1"/>
            <a:r>
              <a:rPr lang="de-DE" sz="2000" dirty="0" smtClean="0"/>
              <a:t>Lithium- Ionen und Nickel- Metallhydrid</a:t>
            </a:r>
          </a:p>
          <a:p>
            <a:pPr lvl="1"/>
            <a:r>
              <a:rPr lang="de-DE" sz="2000" dirty="0" smtClean="0"/>
              <a:t>Blei- Säure als Starterbatterie</a:t>
            </a:r>
          </a:p>
          <a:p>
            <a:pPr lvl="1"/>
            <a:r>
              <a:rPr lang="de-DE" sz="2000" dirty="0" smtClean="0"/>
              <a:t>Sonderbauformen</a:t>
            </a:r>
            <a:endParaRPr lang="de-DE" sz="20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519893"/>
            <a:ext cx="4452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+mn-lt"/>
              </a:rPr>
              <a:t>Батарейки</a:t>
            </a:r>
            <a:endParaRPr 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6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2162</Words>
  <Application>Microsoft Office PowerPoint</Application>
  <PresentationFormat>Широкоэкранный</PresentationFormat>
  <Paragraphs>339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Aufbereitung und Entsorgung gefährlicher Abfälle Обезвреживание и утилизация опасных отходов  Jochen Ebbing Lobbe Industrieservice GmbH &amp; Co KG, Deutschland</vt:lpstr>
      <vt:lpstr>Inhalt / Cодержание</vt:lpstr>
      <vt:lpstr>Gefährlicher Abfall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Batterien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Kaliningrader Umelttage 2017</dc:title>
  <dc:creator>Jochen Ebbing</dc:creator>
  <cp:lastModifiedBy>Пользователь Windows</cp:lastModifiedBy>
  <cp:revision>132</cp:revision>
  <dcterms:created xsi:type="dcterms:W3CDTF">2017-09-18T10:41:32Z</dcterms:created>
  <dcterms:modified xsi:type="dcterms:W3CDTF">2017-10-20T05:54:56Z</dcterms:modified>
</cp:coreProperties>
</file>