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58" r:id="rId3"/>
    <p:sldId id="287" r:id="rId4"/>
    <p:sldId id="281" r:id="rId5"/>
    <p:sldId id="290" r:id="rId6"/>
    <p:sldId id="280" r:id="rId7"/>
    <p:sldId id="291" r:id="rId8"/>
    <p:sldId id="282" r:id="rId9"/>
    <p:sldId id="292" r:id="rId10"/>
    <p:sldId id="283" r:id="rId11"/>
    <p:sldId id="278" r:id="rId12"/>
    <p:sldId id="284" r:id="rId13"/>
    <p:sldId id="293" r:id="rId14"/>
    <p:sldId id="286" r:id="rId15"/>
    <p:sldId id="288" r:id="rId16"/>
    <p:sldId id="289" r:id="rId17"/>
    <p:sldId id="285" r:id="rId18"/>
    <p:sldId id="273" r:id="rId19"/>
    <p:sldId id="279" r:id="rId20"/>
    <p:sldId id="274" r:id="rId21"/>
    <p:sldId id="265" r:id="rId22"/>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3E1D"/>
    <a:srgbClr val="3C6C8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6" autoAdjust="0"/>
    <p:restoredTop sz="86475" autoAdjust="0"/>
  </p:normalViewPr>
  <p:slideViewPr>
    <p:cSldViewPr snapToGrid="0">
      <p:cViewPr varScale="1">
        <p:scale>
          <a:sx n="113" d="100"/>
          <a:sy n="113" d="100"/>
        </p:scale>
        <p:origin x="48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5" d="100"/>
          <a:sy n="65" d="100"/>
        </p:scale>
        <p:origin x="-1860" y="-102"/>
      </p:cViewPr>
      <p:guideLst>
        <p:guide orient="horz" pos="2880"/>
        <p:guide pos="2160"/>
      </p:guideLst>
    </p:cSldViewPr>
  </p:notesViewPr>
  <p:gridSpacing cx="1800225" cy="18002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55A63A8-9F4F-4EF4-8E24-935767228C5B}" type="datetimeFigureOut">
              <a:rPr lang="ru-RU"/>
              <a:pPr>
                <a:defRPr/>
              </a:pPr>
              <a:t>24.10.2017</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518EEA2B-C341-432B-A66C-01C116ED8A15}" type="slidenum">
              <a:rPr lang="ru-RU" altLang="ru-RU"/>
              <a:pPr>
                <a:defRPr/>
              </a:pPr>
              <a:t>‹Nr.›</a:t>
            </a:fld>
            <a:endParaRPr lang="ru-RU" altLang="ru-RU"/>
          </a:p>
        </p:txBody>
      </p:sp>
    </p:spTree>
    <p:extLst>
      <p:ext uri="{BB962C8B-B14F-4D97-AF65-F5344CB8AC3E}">
        <p14:creationId xmlns:p14="http://schemas.microsoft.com/office/powerpoint/2010/main" val="20767604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1BF5220-4E1B-48B7-AD54-00073E3F63B4}" type="datetimeFigureOut">
              <a:rPr lang="ru-RU"/>
              <a:pPr>
                <a:defRPr/>
              </a:pPr>
              <a:t>24.10.2017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80A3EAB8-6189-4DC4-B06B-D549D01F1135}" type="slidenum">
              <a:rPr lang="ru-RU" altLang="ru-RU"/>
              <a:pPr>
                <a:defRPr/>
              </a:pPr>
              <a:t>‹Nr.›</a:t>
            </a:fld>
            <a:endParaRPr lang="ru-RU" altLang="ru-RU"/>
          </a:p>
        </p:txBody>
      </p:sp>
    </p:spTree>
    <p:extLst>
      <p:ext uri="{BB962C8B-B14F-4D97-AF65-F5344CB8AC3E}">
        <p14:creationId xmlns:p14="http://schemas.microsoft.com/office/powerpoint/2010/main" val="422908692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1901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1901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19017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Рисунок 6" descr="fo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06438"/>
            <a:ext cx="9144000"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7" descr="Kosa_logo.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8888" y="908050"/>
            <a:ext cx="60499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1187624" y="4149080"/>
            <a:ext cx="7198568" cy="1470025"/>
          </a:xfrm>
        </p:spPr>
        <p:txBody>
          <a:bodyPr anchor="t">
            <a:normAutofit/>
          </a:bodyPr>
          <a:lstStyle>
            <a:lvl1pPr algn="l">
              <a:defRPr sz="4000" b="1">
                <a:solidFill>
                  <a:srgbClr val="3C6C8A"/>
                </a:solidFill>
                <a:latin typeface="Tahoma" pitchFamily="34" charset="0"/>
                <a:ea typeface="Tahoma" pitchFamily="34" charset="0"/>
                <a:cs typeface="Tahoma" pitchFamily="34" charset="0"/>
              </a:defRPr>
            </a:lvl1pPr>
          </a:lstStyle>
          <a:p>
            <a:r>
              <a:rPr lang="ru-RU" dirty="0"/>
              <a:t>Образец заголовка</a:t>
            </a:r>
          </a:p>
        </p:txBody>
      </p:sp>
      <p:sp>
        <p:nvSpPr>
          <p:cNvPr id="3" name="Подзаголовок 2"/>
          <p:cNvSpPr>
            <a:spLocks noGrp="1"/>
          </p:cNvSpPr>
          <p:nvPr>
            <p:ph type="subTitle" idx="1"/>
          </p:nvPr>
        </p:nvSpPr>
        <p:spPr>
          <a:xfrm>
            <a:off x="1187624" y="4971033"/>
            <a:ext cx="7200800" cy="1656184"/>
          </a:xfrm>
        </p:spPr>
        <p:txBody>
          <a:bodyPr>
            <a:normAutofit/>
          </a:bodyPr>
          <a:lstStyle>
            <a:lvl1pPr marL="0" indent="0" algn="l">
              <a:buNone/>
              <a:defRPr sz="2800" b="1">
                <a:solidFill>
                  <a:srgbClr val="673E1D"/>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Образец подзаголовка</a:t>
            </a:r>
          </a:p>
        </p:txBody>
      </p:sp>
    </p:spTree>
    <p:extLst>
      <p:ext uri="{BB962C8B-B14F-4D97-AF65-F5344CB8AC3E}">
        <p14:creationId xmlns:p14="http://schemas.microsoft.com/office/powerpoint/2010/main" val="264155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5" name="Рисунок 6" descr="Kosa_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95288" y="5768975"/>
            <a:ext cx="26638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323850" y="188913"/>
            <a:ext cx="1511300" cy="522287"/>
          </a:xfrm>
          <a:prstGeom prst="rect">
            <a:avLst/>
          </a:prstGeom>
          <a:noFill/>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E859BAE-8C1A-4E26-9786-6C207C835B00}" type="slidenum">
              <a:rPr lang="ru-RU" altLang="ru-RU" sz="2800" b="1" smtClean="0">
                <a:solidFill>
                  <a:srgbClr val="673E1D"/>
                </a:solidFill>
                <a:latin typeface="Tahoma" pitchFamily="34" charset="0"/>
                <a:cs typeface="Tahoma" pitchFamily="34" charset="0"/>
              </a:rPr>
              <a:pPr eaLnBrk="1" hangingPunct="1">
                <a:defRPr/>
              </a:pPr>
              <a:t>‹Nr.›</a:t>
            </a:fld>
            <a:endParaRPr lang="ru-RU" altLang="ru-RU" sz="2800" b="1">
              <a:solidFill>
                <a:srgbClr val="673E1D"/>
              </a:solidFill>
              <a:latin typeface="Tahoma" pitchFamily="34" charset="0"/>
              <a:cs typeface="Tahoma" pitchFamily="34" charset="0"/>
            </a:endParaRPr>
          </a:p>
        </p:txBody>
      </p:sp>
      <p:sp>
        <p:nvSpPr>
          <p:cNvPr id="2" name="Заголовок 1"/>
          <p:cNvSpPr>
            <a:spLocks noGrp="1"/>
          </p:cNvSpPr>
          <p:nvPr>
            <p:ph type="title"/>
          </p:nvPr>
        </p:nvSpPr>
        <p:spPr>
          <a:xfrm>
            <a:off x="323528" y="764704"/>
            <a:ext cx="8363272" cy="1368152"/>
          </a:xfrm>
        </p:spPr>
        <p:txBody>
          <a:bodyPr anchor="t">
            <a:normAutofit/>
          </a:bodyPr>
          <a:lstStyle>
            <a:lvl1pPr algn="l">
              <a:defRPr sz="4000" b="1">
                <a:solidFill>
                  <a:srgbClr val="3C6C8A"/>
                </a:solidFill>
                <a:latin typeface="Tahoma" pitchFamily="34" charset="0"/>
                <a:ea typeface="Tahoma" pitchFamily="34" charset="0"/>
                <a:cs typeface="Tahoma" pitchFamily="34" charset="0"/>
              </a:defRPr>
            </a:lvl1pPr>
          </a:lstStyle>
          <a:p>
            <a:r>
              <a:rPr lang="ru-RU" dirty="0"/>
              <a:t>Образец заголовка</a:t>
            </a:r>
          </a:p>
        </p:txBody>
      </p:sp>
      <p:sp>
        <p:nvSpPr>
          <p:cNvPr id="10" name="Текст 9"/>
          <p:cNvSpPr>
            <a:spLocks noGrp="1"/>
          </p:cNvSpPr>
          <p:nvPr>
            <p:ph type="body" sz="quarter" idx="10"/>
          </p:nvPr>
        </p:nvSpPr>
        <p:spPr>
          <a:xfrm>
            <a:off x="323850" y="1628800"/>
            <a:ext cx="3528070" cy="4895825"/>
          </a:xfrm>
        </p:spPr>
        <p:txBody>
          <a:bodyPr>
            <a:normAutofit/>
          </a:bodyPr>
          <a:lstStyle>
            <a:lvl1pPr algn="l">
              <a:buFontTx/>
              <a:buNone/>
              <a:defRPr sz="1800">
                <a:solidFill>
                  <a:srgbClr val="673E1D"/>
                </a:solidFill>
                <a:latin typeface="Tahoma" pitchFamily="34" charset="0"/>
                <a:ea typeface="Tahoma" pitchFamily="34" charset="0"/>
                <a:cs typeface="Tahoma" pitchFamily="34" charset="0"/>
              </a:defRPr>
            </a:lvl1pPr>
            <a:lvl2pPr algn="l">
              <a:buFontTx/>
              <a:buNone/>
              <a:defRPr sz="1800">
                <a:latin typeface="Tahoma" pitchFamily="34" charset="0"/>
                <a:ea typeface="Tahoma" pitchFamily="34" charset="0"/>
                <a:cs typeface="Tahoma" pitchFamily="34" charset="0"/>
              </a:defRPr>
            </a:lvl2pPr>
            <a:lvl3pPr algn="l">
              <a:buFontTx/>
              <a:buNone/>
              <a:defRPr sz="1800">
                <a:latin typeface="Tahoma" pitchFamily="34" charset="0"/>
                <a:ea typeface="Tahoma" pitchFamily="34" charset="0"/>
                <a:cs typeface="Tahoma" pitchFamily="34" charset="0"/>
              </a:defRPr>
            </a:lvl3pPr>
            <a:lvl4pPr algn="l">
              <a:buFontTx/>
              <a:buNone/>
              <a:defRPr sz="1800">
                <a:latin typeface="Tahoma" pitchFamily="34" charset="0"/>
                <a:ea typeface="Tahoma" pitchFamily="34" charset="0"/>
                <a:cs typeface="Tahoma" pitchFamily="34" charset="0"/>
              </a:defRPr>
            </a:lvl4pPr>
            <a:lvl5pPr algn="l">
              <a:buFontTx/>
              <a:buNone/>
              <a:defRPr sz="1800">
                <a:latin typeface="Tahoma" pitchFamily="34" charset="0"/>
                <a:ea typeface="Tahoma" pitchFamily="34" charset="0"/>
                <a:cs typeface="Tahoma" pitchFamily="34" charset="0"/>
              </a:defRPr>
            </a:lvl5pPr>
          </a:lstStyle>
          <a:p>
            <a:pPr lvl="0"/>
            <a:r>
              <a:rPr lang="ru-RU" dirty="0"/>
              <a:t>Образец текста</a:t>
            </a:r>
          </a:p>
        </p:txBody>
      </p:sp>
      <p:sp>
        <p:nvSpPr>
          <p:cNvPr id="18" name="Рисунок 17"/>
          <p:cNvSpPr>
            <a:spLocks noGrp="1"/>
          </p:cNvSpPr>
          <p:nvPr>
            <p:ph type="pic" sz="quarter" idx="11"/>
          </p:nvPr>
        </p:nvSpPr>
        <p:spPr>
          <a:xfrm>
            <a:off x="4140200" y="1628775"/>
            <a:ext cx="4536256" cy="4895850"/>
          </a:xfrm>
        </p:spPr>
        <p:txBody>
          <a:bodyPr rtlCol="0">
            <a:normAutofit/>
          </a:bodyPr>
          <a:lstStyle>
            <a:lvl1pPr>
              <a:buFontTx/>
              <a:buNone/>
              <a:defRPr sz="2000">
                <a:latin typeface="Tahoma" pitchFamily="34" charset="0"/>
                <a:ea typeface="Tahoma" pitchFamily="34" charset="0"/>
                <a:cs typeface="Tahoma" pitchFamily="34" charset="0"/>
              </a:defRPr>
            </a:lvl1pPr>
          </a:lstStyle>
          <a:p>
            <a:pPr lvl="0"/>
            <a:endParaRPr lang="ru-RU" noProof="0"/>
          </a:p>
        </p:txBody>
      </p:sp>
    </p:spTree>
    <p:extLst>
      <p:ext uri="{BB962C8B-B14F-4D97-AF65-F5344CB8AC3E}">
        <p14:creationId xmlns:p14="http://schemas.microsoft.com/office/powerpoint/2010/main" val="1200138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F13E18FB-9FD0-4CD1-B67A-134CF9B16FCF}" type="slidenum">
              <a:rPr lang="ru-RU" altLang="ru-RU"/>
              <a:pPr>
                <a:defRPr/>
              </a:pPr>
              <a:t>‹Nr.›</a:t>
            </a:fld>
            <a:endParaRPr lang="ru-RU" altLang="ru-RU"/>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igras.ru/100igras" TargetMode="External"/><Relationship Id="rId13" Type="http://schemas.openxmlformats.org/officeDocument/2006/relationships/hyperlink" Target="https://en.wikipedia.org/wiki/File:Aplinkos_ministerija_(logotipas).jpg"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commons.wikimedia.org/wiki/File:Logo_TU_Dresden.svg?uselang=ru" TargetMode="External"/><Relationship Id="rId1" Type="http://schemas.openxmlformats.org/officeDocument/2006/relationships/slideLayout" Target="../slideLayouts/slideLayout2.xml"/><Relationship Id="rId6" Type="http://schemas.openxmlformats.org/officeDocument/2006/relationships/hyperlink" Target="http://lt-lt.facebook.com/people/Kursiu-Nerijos-Nacionalinis-Parkas/100000613152378" TargetMode="External"/><Relationship Id="rId11" Type="http://schemas.openxmlformats.org/officeDocument/2006/relationships/image" Target="../media/image11.png"/><Relationship Id="rId5" Type="http://schemas.openxmlformats.org/officeDocument/2006/relationships/image" Target="../media/image8.jpeg"/><Relationship Id="rId10" Type="http://schemas.openxmlformats.org/officeDocument/2006/relationships/hyperlink" Target="http://www.google.ru/url?sa=i&amp;rct=j&amp;q=&amp;esrc=s&amp;source=images&amp;cd=&amp;cad=rja&amp;uact=8&amp;ved=0ahUKEwjomc6_19TWAhVhKpoKHf2eBi0QjRwIBw&amp;url=http://www.uknpk.ru/page4.html&amp;psig=AOvVaw2iVmcwXfG1f64DVsFT4LNf&amp;ust=1507128011160611" TargetMode="External"/><Relationship Id="rId4" Type="http://schemas.openxmlformats.org/officeDocument/2006/relationships/hyperlink" Target="http://park-kosa.ru/" TargetMode="External"/><Relationship Id="rId9" Type="http://schemas.openxmlformats.org/officeDocument/2006/relationships/image" Target="../media/image10.jpe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hyperlink" Target="http://igras.ru/100igras" TargetMode="External"/><Relationship Id="rId13" Type="http://schemas.openxmlformats.org/officeDocument/2006/relationships/hyperlink" Target="https://en.wikipedia.org/wiki/File:Aplinkos_ministerija_(logotipas).jpg"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commons.wikimedia.org/wiki/File:Logo_TU_Dresden.svg?uselang=ru" TargetMode="External"/><Relationship Id="rId1" Type="http://schemas.openxmlformats.org/officeDocument/2006/relationships/slideLayout" Target="../slideLayouts/slideLayout2.xml"/><Relationship Id="rId6" Type="http://schemas.openxmlformats.org/officeDocument/2006/relationships/hyperlink" Target="http://lt-lt.facebook.com/people/Kursiu-Nerijos-Nacionalinis-Parkas/100000613152378" TargetMode="External"/><Relationship Id="rId11" Type="http://schemas.openxmlformats.org/officeDocument/2006/relationships/image" Target="../media/image11.png"/><Relationship Id="rId5" Type="http://schemas.openxmlformats.org/officeDocument/2006/relationships/image" Target="../media/image8.jpeg"/><Relationship Id="rId10" Type="http://schemas.openxmlformats.org/officeDocument/2006/relationships/hyperlink" Target="http://www.google.ru/url?sa=i&amp;rct=j&amp;q=&amp;esrc=s&amp;source=images&amp;cd=&amp;cad=rja&amp;uact=8&amp;ved=0ahUKEwjomc6_19TWAhVhKpoKHf2eBi0QjRwIBw&amp;url=http://www.uknpk.ru/page4.html&amp;psig=AOvVaw2iVmcwXfG1f64DVsFT4LNf&amp;ust=1507128011160611" TargetMode="External"/><Relationship Id="rId4" Type="http://schemas.openxmlformats.org/officeDocument/2006/relationships/hyperlink" Target="http://park-kosa.ru/" TargetMode="External"/><Relationship Id="rId9" Type="http://schemas.openxmlformats.org/officeDocument/2006/relationships/image" Target="../media/image10.jpeg"/><Relationship Id="rId1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ctrTitle"/>
          </p:nvPr>
        </p:nvSpPr>
        <p:spPr>
          <a:xfrm>
            <a:off x="0" y="2525406"/>
            <a:ext cx="4854632" cy="2611855"/>
          </a:xfrm>
        </p:spPr>
        <p:txBody>
          <a:bodyPr>
            <a:noAutofit/>
          </a:bodyPr>
          <a:lstStyle/>
          <a:p>
            <a:pPr algn="ctr"/>
            <a:r>
              <a:rPr lang="ru-RU" altLang="ru-RU" sz="3200" dirty="0">
                <a:solidFill>
                  <a:schemeClr val="bg2">
                    <a:lumMod val="25000"/>
                  </a:schemeClr>
                </a:solidFill>
              </a:rPr>
              <a:t>Опыт работы</a:t>
            </a:r>
            <a:br>
              <a:rPr lang="ru-RU" altLang="ru-RU" sz="3200" dirty="0">
                <a:solidFill>
                  <a:schemeClr val="bg2">
                    <a:lumMod val="25000"/>
                  </a:schemeClr>
                </a:solidFill>
              </a:rPr>
            </a:br>
            <a:r>
              <a:rPr lang="ru-RU" altLang="ru-RU" sz="3200" dirty="0">
                <a:solidFill>
                  <a:schemeClr val="bg2">
                    <a:lumMod val="25000"/>
                  </a:schemeClr>
                </a:solidFill>
              </a:rPr>
              <a:t>НП «Куршская коса»</a:t>
            </a:r>
            <a:br>
              <a:rPr lang="ru-RU" altLang="ru-RU" sz="3200" dirty="0">
                <a:solidFill>
                  <a:schemeClr val="bg2">
                    <a:lumMod val="25000"/>
                  </a:schemeClr>
                </a:solidFill>
              </a:rPr>
            </a:br>
            <a:r>
              <a:rPr lang="ru-RU" altLang="ru-RU" sz="3200" dirty="0">
                <a:solidFill>
                  <a:schemeClr val="bg2">
                    <a:lumMod val="25000"/>
                  </a:schemeClr>
                </a:solidFill>
              </a:rPr>
              <a:t>в системе ЮНЕСКО:</a:t>
            </a:r>
            <a:br>
              <a:rPr lang="de-DE" altLang="ru-RU" sz="3200" dirty="0">
                <a:solidFill>
                  <a:schemeClr val="bg2">
                    <a:lumMod val="25000"/>
                  </a:schemeClr>
                </a:solidFill>
              </a:rPr>
            </a:br>
            <a:br>
              <a:rPr lang="ru-RU" altLang="ru-RU" sz="3200" dirty="0">
                <a:solidFill>
                  <a:schemeClr val="bg2">
                    <a:lumMod val="25000"/>
                  </a:schemeClr>
                </a:solidFill>
              </a:rPr>
            </a:br>
            <a:r>
              <a:rPr lang="ru-RU" altLang="ru-RU" sz="2000" i="1" dirty="0">
                <a:solidFill>
                  <a:schemeClr val="bg2">
                    <a:lumMod val="25000"/>
                  </a:schemeClr>
                </a:solidFill>
              </a:rPr>
              <a:t>проблемы, взаимодействие, организационные вопросы</a:t>
            </a:r>
            <a:r>
              <a:rPr lang="ru-RU" altLang="ru-RU" sz="3600" dirty="0">
                <a:solidFill>
                  <a:schemeClr val="bg2">
                    <a:lumMod val="25000"/>
                  </a:schemeClr>
                </a:solidFill>
              </a:rPr>
              <a:t> </a:t>
            </a:r>
          </a:p>
        </p:txBody>
      </p:sp>
      <p:sp>
        <p:nvSpPr>
          <p:cNvPr id="4099" name="Подзаголовок 2"/>
          <p:cNvSpPr>
            <a:spLocks noGrp="1"/>
          </p:cNvSpPr>
          <p:nvPr>
            <p:ph type="subTitle" idx="1"/>
          </p:nvPr>
        </p:nvSpPr>
        <p:spPr>
          <a:xfrm>
            <a:off x="570042" y="6187412"/>
            <a:ext cx="8208963" cy="360362"/>
          </a:xfrm>
        </p:spPr>
        <p:txBody>
          <a:bodyPr/>
          <a:lstStyle/>
          <a:p>
            <a:pPr algn="ctr" eaLnBrk="1" hangingPunct="1">
              <a:lnSpc>
                <a:spcPct val="80000"/>
              </a:lnSpc>
            </a:pPr>
            <a:r>
              <a:rPr lang="ru-RU" altLang="ru-RU" sz="2000" dirty="0">
                <a:solidFill>
                  <a:schemeClr val="bg1"/>
                </a:solidFill>
              </a:rPr>
              <a:t>Калининград		2017	</a:t>
            </a:r>
            <a:r>
              <a:rPr lang="de-DE" altLang="ru-RU" sz="2000" dirty="0">
                <a:solidFill>
                  <a:schemeClr val="bg1"/>
                </a:solidFill>
              </a:rPr>
              <a:t>	Kaliningrad</a:t>
            </a:r>
            <a:endParaRPr lang="ru-RU" altLang="ru-RU" sz="2000" dirty="0">
              <a:solidFill>
                <a:schemeClr val="bg1"/>
              </a:solidFill>
            </a:endParaRPr>
          </a:p>
          <a:p>
            <a:pPr algn="ctr" eaLnBrk="1" hangingPunct="1">
              <a:lnSpc>
                <a:spcPct val="80000"/>
              </a:lnSpc>
            </a:pPr>
            <a:endParaRPr lang="ru-RU" altLang="ru-RU" sz="2000" dirty="0"/>
          </a:p>
        </p:txBody>
      </p:sp>
      <p:sp>
        <p:nvSpPr>
          <p:cNvPr id="4" name="Заголовок 1"/>
          <p:cNvSpPr txBox="1">
            <a:spLocks/>
          </p:cNvSpPr>
          <p:nvPr/>
        </p:nvSpPr>
        <p:spPr bwMode="auto">
          <a:xfrm>
            <a:off x="4558146" y="2320365"/>
            <a:ext cx="4854632" cy="261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b="1" kern="1200">
                <a:solidFill>
                  <a:srgbClr val="3C6C8A"/>
                </a:solidFill>
                <a:latin typeface="Tahoma" pitchFamily="34" charset="0"/>
                <a:ea typeface="Tahoma" pitchFamily="34" charset="0"/>
                <a:cs typeface="Tahoma"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de-DE" altLang="ru-RU" sz="2800" dirty="0">
                <a:solidFill>
                  <a:schemeClr val="bg2">
                    <a:lumMod val="25000"/>
                  </a:schemeClr>
                </a:solidFill>
              </a:rPr>
              <a:t>Nationalpark</a:t>
            </a:r>
            <a:br>
              <a:rPr lang="de-DE" altLang="ru-RU" sz="2800" dirty="0">
                <a:solidFill>
                  <a:schemeClr val="bg2">
                    <a:lumMod val="25000"/>
                  </a:schemeClr>
                </a:solidFill>
              </a:rPr>
            </a:br>
            <a:r>
              <a:rPr lang="de-DE" altLang="ru-RU" sz="2800" dirty="0">
                <a:solidFill>
                  <a:schemeClr val="bg2">
                    <a:lumMod val="25000"/>
                  </a:schemeClr>
                </a:solidFill>
              </a:rPr>
              <a:t>„</a:t>
            </a:r>
            <a:r>
              <a:rPr lang="de-DE" altLang="ru-RU" sz="2800" dirty="0" err="1">
                <a:solidFill>
                  <a:schemeClr val="bg2">
                    <a:lumMod val="25000"/>
                  </a:schemeClr>
                </a:solidFill>
              </a:rPr>
              <a:t>Kurische</a:t>
            </a:r>
            <a:r>
              <a:rPr lang="de-DE" altLang="ru-RU" sz="2800" dirty="0">
                <a:solidFill>
                  <a:schemeClr val="bg2">
                    <a:lumMod val="25000"/>
                  </a:schemeClr>
                </a:solidFill>
              </a:rPr>
              <a:t> Nehrung“</a:t>
            </a:r>
            <a:br>
              <a:rPr lang="de-DE" altLang="ru-RU" sz="2800" dirty="0">
                <a:solidFill>
                  <a:schemeClr val="bg2">
                    <a:lumMod val="25000"/>
                  </a:schemeClr>
                </a:solidFill>
              </a:rPr>
            </a:br>
            <a:r>
              <a:rPr lang="de-DE" altLang="ru-RU" sz="2800" dirty="0">
                <a:solidFill>
                  <a:schemeClr val="bg2">
                    <a:lumMod val="25000"/>
                  </a:schemeClr>
                </a:solidFill>
              </a:rPr>
              <a:t>im UNESCO-System</a:t>
            </a:r>
          </a:p>
          <a:p>
            <a:pPr algn="ctr"/>
            <a:r>
              <a:rPr lang="de-DE" altLang="ru-RU" sz="2800" dirty="0">
                <a:solidFill>
                  <a:schemeClr val="bg2">
                    <a:lumMod val="25000"/>
                  </a:schemeClr>
                </a:solidFill>
              </a:rPr>
              <a:t>Erfahrungsbericht</a:t>
            </a:r>
            <a:r>
              <a:rPr lang="ru-RU" altLang="ru-RU" sz="2800" dirty="0">
                <a:solidFill>
                  <a:schemeClr val="bg2">
                    <a:lumMod val="25000"/>
                  </a:schemeClr>
                </a:solidFill>
              </a:rPr>
              <a:t>:</a:t>
            </a:r>
            <a:endParaRPr lang="de-DE" altLang="ru-RU" sz="2800" dirty="0">
              <a:solidFill>
                <a:schemeClr val="bg2">
                  <a:lumMod val="25000"/>
                </a:schemeClr>
              </a:solidFill>
            </a:endParaRPr>
          </a:p>
          <a:p>
            <a:pPr algn="ctr"/>
            <a:br>
              <a:rPr lang="ru-RU" altLang="ru-RU" sz="2800" dirty="0">
                <a:solidFill>
                  <a:schemeClr val="bg2">
                    <a:lumMod val="25000"/>
                  </a:schemeClr>
                </a:solidFill>
              </a:rPr>
            </a:br>
            <a:r>
              <a:rPr lang="de-DE" altLang="ru-RU" sz="2000" i="1" dirty="0">
                <a:solidFill>
                  <a:schemeClr val="bg2">
                    <a:lumMod val="25000"/>
                  </a:schemeClr>
                </a:solidFill>
              </a:rPr>
              <a:t>Probleme</a:t>
            </a:r>
            <a:r>
              <a:rPr lang="ru-RU" altLang="ru-RU" sz="2000" i="1" dirty="0">
                <a:solidFill>
                  <a:schemeClr val="bg2">
                    <a:lumMod val="25000"/>
                  </a:schemeClr>
                </a:solidFill>
              </a:rPr>
              <a:t>, </a:t>
            </a:r>
            <a:r>
              <a:rPr lang="de-DE" altLang="ru-RU" sz="2000" i="1" dirty="0">
                <a:solidFill>
                  <a:schemeClr val="bg2">
                    <a:lumMod val="25000"/>
                  </a:schemeClr>
                </a:solidFill>
              </a:rPr>
              <a:t>Zusammenwirkung</a:t>
            </a:r>
            <a:r>
              <a:rPr lang="ru-RU" altLang="ru-RU" sz="2000" i="1" dirty="0">
                <a:solidFill>
                  <a:schemeClr val="bg2">
                    <a:lumMod val="25000"/>
                  </a:schemeClr>
                </a:solidFill>
              </a:rPr>
              <a:t>, </a:t>
            </a:r>
            <a:r>
              <a:rPr lang="de-DE" altLang="ru-RU" sz="2000" i="1" dirty="0">
                <a:solidFill>
                  <a:schemeClr val="bg2">
                    <a:lumMod val="25000"/>
                  </a:schemeClr>
                </a:solidFill>
              </a:rPr>
              <a:t>organisatorische Fragen</a:t>
            </a:r>
            <a:r>
              <a:rPr lang="ru-RU" altLang="ru-RU" sz="3600" dirty="0">
                <a:solidFill>
                  <a:schemeClr val="bg2">
                    <a:lumMod val="25000"/>
                  </a:schemeClr>
                </a:solidFill>
              </a:rPr>
              <a:t> </a:t>
            </a:r>
          </a:p>
        </p:txBody>
      </p:sp>
      <p:sp>
        <p:nvSpPr>
          <p:cNvPr id="5" name="TextBox 4"/>
          <p:cNvSpPr txBox="1"/>
          <p:nvPr/>
        </p:nvSpPr>
        <p:spPr>
          <a:xfrm>
            <a:off x="2909458" y="232788"/>
            <a:ext cx="5144357" cy="923330"/>
          </a:xfrm>
          <a:prstGeom prst="rect">
            <a:avLst/>
          </a:prstGeom>
          <a:noFill/>
        </p:spPr>
        <p:txBody>
          <a:bodyPr wrap="none" rtlCol="0">
            <a:spAutoFit/>
          </a:bodyPr>
          <a:lstStyle/>
          <a:p>
            <a:r>
              <a:rPr lang="de-DE" b="1" dirty="0">
                <a:solidFill>
                  <a:schemeClr val="accent2">
                    <a:lumMod val="75000"/>
                  </a:schemeClr>
                </a:solidFill>
              </a:rPr>
              <a:t>NATIONALPARK</a:t>
            </a:r>
          </a:p>
          <a:p>
            <a:r>
              <a:rPr lang="de-DE" sz="3600" b="1" dirty="0">
                <a:solidFill>
                  <a:srgbClr val="3C6C8A"/>
                </a:solidFill>
                <a:latin typeface="Comic Sans MS" panose="030F0702030302020204" pitchFamily="66" charset="0"/>
                <a:ea typeface="Tahoma" pitchFamily="34" charset="0"/>
                <a:cs typeface="Tahoma" pitchFamily="34" charset="0"/>
              </a:rPr>
              <a:t>KURISCHE NEHRUNG</a:t>
            </a:r>
            <a:endParaRPr lang="ru-RU" sz="3200" b="1" dirty="0">
              <a:solidFill>
                <a:schemeClr val="accent1">
                  <a:lumMod val="75000"/>
                </a:schemeClr>
              </a:solidFill>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724" y="1749057"/>
            <a:ext cx="4256690" cy="3847207"/>
          </a:xfrm>
          <a:prstGeom prst="rect">
            <a:avLst/>
          </a:prstGeom>
          <a:solidFill>
            <a:schemeClr val="bg1"/>
          </a:solidFill>
        </p:spPr>
        <p:txBody>
          <a:bodyPr wrap="square" rtlCol="0">
            <a:spAutoFit/>
          </a:bodyPr>
          <a:lstStyle/>
          <a:p>
            <a:pPr lvl="0" algn="ctr"/>
            <a:r>
              <a:rPr lang="ru-RU" sz="1200" b="1" dirty="0"/>
              <a:t>Кроме того Куршская коса соответствует следующим критериям культурного объекта Всемирного наследия</a:t>
            </a:r>
            <a:r>
              <a:rPr lang="de-DE" sz="1200" b="1" dirty="0"/>
              <a:t>:</a:t>
            </a:r>
          </a:p>
          <a:p>
            <a:pPr lvl="0" algn="ctr"/>
            <a:endParaRPr lang="ru-RU" sz="1200" b="1" dirty="0"/>
          </a:p>
          <a:p>
            <a:pPr lvl="0" algn="just"/>
            <a:r>
              <a:rPr lang="ru-RU" sz="1400" dirty="0">
                <a:solidFill>
                  <a:schemeClr val="accent2">
                    <a:lumMod val="50000"/>
                  </a:schemeClr>
                </a:solidFill>
              </a:rPr>
              <a:t>С (</a:t>
            </a:r>
            <a:r>
              <a:rPr lang="en-US" sz="1400" dirty="0">
                <a:solidFill>
                  <a:schemeClr val="accent2">
                    <a:lumMod val="50000"/>
                  </a:schemeClr>
                </a:solidFill>
              </a:rPr>
              <a:t>II) </a:t>
            </a:r>
            <a:r>
              <a:rPr lang="ru-RU" sz="1400" dirty="0">
                <a:solidFill>
                  <a:schemeClr val="accent2">
                    <a:lumMod val="50000"/>
                  </a:schemeClr>
                </a:solidFill>
              </a:rPr>
              <a:t>Представляет собой выдающийся ландшафт, сохраняющий активную социальную роль в современном сообществе, тесно связанный с традиционным образом жизни, сохраняющийся и прогрессирующий.</a:t>
            </a:r>
            <a:endParaRPr lang="en-US" sz="1400" dirty="0">
              <a:solidFill>
                <a:schemeClr val="accent2">
                  <a:lumMod val="50000"/>
                </a:schemeClr>
              </a:solidFill>
            </a:endParaRPr>
          </a:p>
          <a:p>
            <a:pPr lvl="0" algn="just"/>
            <a:r>
              <a:rPr lang="en-US" sz="1400" dirty="0">
                <a:solidFill>
                  <a:schemeClr val="accent2">
                    <a:lumMod val="50000"/>
                  </a:schemeClr>
                </a:solidFill>
              </a:rPr>
              <a:t>C (iv)</a:t>
            </a:r>
            <a:r>
              <a:rPr lang="ru-RU" sz="1400" dirty="0">
                <a:solidFill>
                  <a:schemeClr val="accent2">
                    <a:lumMod val="50000"/>
                  </a:schemeClr>
                </a:solidFill>
              </a:rPr>
              <a:t> Представляет собой выдающийся образец ландшафта, иллюстрирующего важный этап в истории человечества (рыбаков);</a:t>
            </a:r>
            <a:endParaRPr lang="en-US" sz="1400" dirty="0">
              <a:solidFill>
                <a:schemeClr val="accent2">
                  <a:lumMod val="50000"/>
                </a:schemeClr>
              </a:solidFill>
            </a:endParaRPr>
          </a:p>
          <a:p>
            <a:pPr algn="just"/>
            <a:r>
              <a:rPr lang="en-US" sz="1400" dirty="0">
                <a:solidFill>
                  <a:schemeClr val="accent2">
                    <a:lumMod val="50000"/>
                  </a:schemeClr>
                </a:solidFill>
              </a:rPr>
              <a:t>C (v)</a:t>
            </a:r>
            <a:r>
              <a:rPr lang="ru-RU" sz="1400" dirty="0">
                <a:solidFill>
                  <a:schemeClr val="accent2">
                    <a:lumMod val="50000"/>
                  </a:schemeClr>
                </a:solidFill>
              </a:rPr>
              <a:t> Представляет собой выдающийся образец традиционного человеческого поселения и ландшафта, иллюстрирующий взаимодействие между человеком и природной средой, когда существует опасность его разрушения под воздействием необратимых изменений.</a:t>
            </a:r>
            <a:endParaRPr lang="en-US" sz="1200" dirty="0"/>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60276" y="78822"/>
            <a:ext cx="2695904" cy="2905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a:spLocks noGrp="1"/>
          </p:cNvSpPr>
          <p:nvPr>
            <p:ph type="title"/>
          </p:nvPr>
        </p:nvSpPr>
        <p:spPr>
          <a:xfrm>
            <a:off x="0" y="173426"/>
            <a:ext cx="4808483" cy="1513484"/>
          </a:xfrm>
          <a:solidFill>
            <a:schemeClr val="bg1"/>
          </a:solidFill>
        </p:spPr>
        <p:txBody>
          <a:bodyPr>
            <a:normAutofit/>
          </a:bodyPr>
          <a:lstStyle/>
          <a:p>
            <a:pPr algn="ctr"/>
            <a:r>
              <a:rPr lang="ru-RU" altLang="ru-RU" sz="1800" dirty="0"/>
              <a:t>Критерии, подтверждающие мировую ценность объекта</a:t>
            </a:r>
            <a:br>
              <a:rPr lang="de-DE" altLang="ru-RU" sz="1800" dirty="0"/>
            </a:br>
            <a:br>
              <a:rPr lang="ru-RU" altLang="ru-RU" sz="1800" dirty="0"/>
            </a:br>
            <a:r>
              <a:rPr lang="de-DE" altLang="ru-RU" sz="1800" dirty="0"/>
              <a:t>Bestätigungskriterien für den Weltrang des Objektes und seines Wertes</a:t>
            </a:r>
            <a:endParaRPr lang="ru-RU" altLang="ru-RU" sz="1800" dirty="0"/>
          </a:p>
        </p:txBody>
      </p:sp>
      <p:sp>
        <p:nvSpPr>
          <p:cNvPr id="5" name="TextBox 4"/>
          <p:cNvSpPr txBox="1"/>
          <p:nvPr/>
        </p:nvSpPr>
        <p:spPr>
          <a:xfrm>
            <a:off x="4501053" y="3162707"/>
            <a:ext cx="4256690" cy="3262432"/>
          </a:xfrm>
          <a:prstGeom prst="rect">
            <a:avLst/>
          </a:prstGeom>
          <a:solidFill>
            <a:schemeClr val="bg1"/>
          </a:solidFill>
        </p:spPr>
        <p:txBody>
          <a:bodyPr wrap="square" rtlCol="0">
            <a:spAutoFit/>
          </a:bodyPr>
          <a:lstStyle/>
          <a:p>
            <a:pPr lvl="0" algn="ctr"/>
            <a:r>
              <a:rPr lang="de-DE" sz="1200" b="1" dirty="0"/>
              <a:t>Weiterhin erfüllt die </a:t>
            </a:r>
            <a:r>
              <a:rPr lang="de-DE" sz="1200" b="1" dirty="0" err="1"/>
              <a:t>Kurische</a:t>
            </a:r>
            <a:r>
              <a:rPr lang="de-DE" sz="1200" b="1" dirty="0"/>
              <a:t> Nehrung folgende Kriterien an die Weltkulturerbe-Objekte:</a:t>
            </a:r>
            <a:endParaRPr lang="ru-RU" sz="1200" b="1" dirty="0"/>
          </a:p>
          <a:p>
            <a:pPr lvl="0" algn="just"/>
            <a:r>
              <a:rPr lang="ru-RU" sz="1400" dirty="0">
                <a:solidFill>
                  <a:schemeClr val="accent2">
                    <a:lumMod val="50000"/>
                  </a:schemeClr>
                </a:solidFill>
              </a:rPr>
              <a:t>С (</a:t>
            </a:r>
            <a:r>
              <a:rPr lang="en-US" sz="1400" dirty="0">
                <a:solidFill>
                  <a:schemeClr val="accent2">
                    <a:lumMod val="50000"/>
                  </a:schemeClr>
                </a:solidFill>
              </a:rPr>
              <a:t>II) )</a:t>
            </a:r>
            <a:r>
              <a:rPr lang="ru-RU" sz="1400" dirty="0">
                <a:solidFill>
                  <a:schemeClr val="accent2">
                    <a:lumMod val="50000"/>
                  </a:schemeClr>
                </a:solidFill>
              </a:rPr>
              <a:t> </a:t>
            </a:r>
            <a:r>
              <a:rPr lang="de-DE" sz="1400" dirty="0">
                <a:solidFill>
                  <a:schemeClr val="accent2">
                    <a:lumMod val="50000"/>
                  </a:schemeClr>
                </a:solidFill>
              </a:rPr>
              <a:t>eine </a:t>
            </a:r>
            <a:r>
              <a:rPr lang="de-DE" sz="1400" dirty="0" err="1">
                <a:solidFill>
                  <a:schemeClr val="accent2">
                    <a:lumMod val="50000"/>
                  </a:schemeClr>
                </a:solidFill>
              </a:rPr>
              <a:t>hervorragendeLandschaft</a:t>
            </a:r>
            <a:r>
              <a:rPr lang="de-DE" sz="1400" dirty="0">
                <a:solidFill>
                  <a:schemeClr val="accent2">
                    <a:lumMod val="50000"/>
                  </a:schemeClr>
                </a:solidFill>
              </a:rPr>
              <a:t> mit aktiver Rolle in der heutigen Gemeinschaft, eng verbunden mit der traditioneller Lebensweise, die erhalten und fortgeführt wird,</a:t>
            </a:r>
          </a:p>
          <a:p>
            <a:pPr lvl="0" algn="just"/>
            <a:r>
              <a:rPr lang="en-US" sz="1400" dirty="0">
                <a:solidFill>
                  <a:schemeClr val="accent2">
                    <a:lumMod val="50000"/>
                  </a:schemeClr>
                </a:solidFill>
              </a:rPr>
              <a:t>C (iv)</a:t>
            </a:r>
            <a:r>
              <a:rPr lang="ru-RU" sz="1400" dirty="0">
                <a:solidFill>
                  <a:schemeClr val="accent2">
                    <a:lumMod val="50000"/>
                  </a:schemeClr>
                </a:solidFill>
              </a:rPr>
              <a:t> </a:t>
            </a:r>
            <a:r>
              <a:rPr lang="de-DE" sz="1400" dirty="0">
                <a:solidFill>
                  <a:schemeClr val="accent2">
                    <a:lumMod val="50000"/>
                  </a:schemeClr>
                </a:solidFill>
              </a:rPr>
              <a:t>ein besonderes Landschaftsmodell, das eine wichtige Etappe der Geschichte der Menschheit, insbesondere Fischer, versinnbildlicht;</a:t>
            </a:r>
          </a:p>
          <a:p>
            <a:pPr algn="just"/>
            <a:r>
              <a:rPr lang="en-US" sz="1400" dirty="0">
                <a:solidFill>
                  <a:schemeClr val="accent2">
                    <a:lumMod val="50000"/>
                  </a:schemeClr>
                </a:solidFill>
              </a:rPr>
              <a:t>C (v)</a:t>
            </a:r>
            <a:r>
              <a:rPr lang="ru-RU" sz="1400" dirty="0">
                <a:solidFill>
                  <a:schemeClr val="accent2">
                    <a:lumMod val="50000"/>
                  </a:schemeClr>
                </a:solidFill>
              </a:rPr>
              <a:t> </a:t>
            </a:r>
            <a:r>
              <a:rPr lang="de-DE" sz="1400" dirty="0">
                <a:solidFill>
                  <a:schemeClr val="accent2">
                    <a:lumMod val="50000"/>
                  </a:schemeClr>
                </a:solidFill>
              </a:rPr>
              <a:t>es stellt ein herausragendes Beispiel der traditionellen Siedlungs- und Landschaftsform dar und illustriert die Wechselwirkung zwischen Mensch und Natur  insbesondere, wenn diese unter dem Druck unaufhaltsamen Wandels vom Untergang bedroht wird.</a:t>
            </a:r>
            <a:endParaRPr lang="en-US" sz="1200" dirty="0"/>
          </a:p>
        </p:txBody>
      </p:sp>
    </p:spTree>
    <p:extLst>
      <p:ext uri="{BB962C8B-B14F-4D97-AF65-F5344CB8AC3E}">
        <p14:creationId xmlns:p14="http://schemas.microsoft.com/office/powerpoint/2010/main" val="3283800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45100" y="90281"/>
            <a:ext cx="3813384" cy="565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5300" y="3627317"/>
            <a:ext cx="3849414" cy="2426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138" y="4249479"/>
            <a:ext cx="3035300" cy="227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a:spLocks noGrp="1"/>
          </p:cNvSpPr>
          <p:nvPr>
            <p:ph type="title"/>
          </p:nvPr>
        </p:nvSpPr>
        <p:spPr>
          <a:xfrm>
            <a:off x="0" y="-1"/>
            <a:ext cx="5251216" cy="631767"/>
          </a:xfrm>
          <a:solidFill>
            <a:schemeClr val="bg1"/>
          </a:solidFill>
        </p:spPr>
        <p:txBody>
          <a:bodyPr>
            <a:normAutofit fontScale="90000"/>
          </a:bodyPr>
          <a:lstStyle/>
          <a:p>
            <a:pPr algn="ctr"/>
            <a:r>
              <a:rPr lang="ru-RU" altLang="ru-RU" sz="1800" dirty="0"/>
              <a:t>Включение в Список Всемирного Наследия</a:t>
            </a:r>
            <a:br>
              <a:rPr lang="de-DE" altLang="ru-RU" sz="2000" dirty="0"/>
            </a:br>
            <a:r>
              <a:rPr lang="de-DE" altLang="ru-RU" sz="2000" dirty="0"/>
              <a:t>Aufnahme in die </a:t>
            </a:r>
            <a:r>
              <a:rPr lang="de-DE" altLang="ru-RU" sz="2000" dirty="0" err="1"/>
              <a:t>Welterbeliste</a:t>
            </a:r>
            <a:endParaRPr lang="ru-RU" altLang="ru-RU" sz="2000" dirty="0"/>
          </a:p>
        </p:txBody>
      </p:sp>
      <p:sp>
        <p:nvSpPr>
          <p:cNvPr id="5" name="Прямоугольник 4"/>
          <p:cNvSpPr/>
          <p:nvPr/>
        </p:nvSpPr>
        <p:spPr>
          <a:xfrm>
            <a:off x="0" y="589509"/>
            <a:ext cx="5245100" cy="1569660"/>
          </a:xfrm>
          <a:prstGeom prst="rect">
            <a:avLst/>
          </a:prstGeom>
        </p:spPr>
        <p:txBody>
          <a:bodyPr wrap="square">
            <a:spAutoFit/>
          </a:bodyPr>
          <a:lstStyle/>
          <a:p>
            <a:pPr algn="just"/>
            <a:r>
              <a:rPr lang="ru-RU" sz="1600" dirty="0">
                <a:solidFill>
                  <a:schemeClr val="accent2">
                    <a:lumMod val="50000"/>
                  </a:schemeClr>
                </a:solidFill>
              </a:rPr>
              <a:t>Решением  24-й сессии</a:t>
            </a:r>
            <a:r>
              <a:rPr lang="de-DE" sz="1600" dirty="0">
                <a:solidFill>
                  <a:schemeClr val="accent2">
                    <a:lumMod val="50000"/>
                  </a:schemeClr>
                </a:solidFill>
              </a:rPr>
              <a:t> </a:t>
            </a:r>
            <a:r>
              <a:rPr lang="ru-RU" sz="1600" dirty="0">
                <a:solidFill>
                  <a:schemeClr val="accent2">
                    <a:lumMod val="50000"/>
                  </a:schemeClr>
                </a:solidFill>
              </a:rPr>
              <a:t>Комитета Всемирного Наследия</a:t>
            </a:r>
            <a:r>
              <a:rPr lang="de-DE" sz="1600" dirty="0">
                <a:solidFill>
                  <a:schemeClr val="accent2">
                    <a:lumMod val="50000"/>
                  </a:schemeClr>
                </a:solidFill>
              </a:rPr>
              <a:t> </a:t>
            </a:r>
            <a:r>
              <a:rPr lang="ru-RU" sz="1600" dirty="0">
                <a:solidFill>
                  <a:schemeClr val="accent2">
                    <a:lumMod val="50000"/>
                  </a:schemeClr>
                </a:solidFill>
              </a:rPr>
              <a:t>27.11</a:t>
            </a:r>
            <a:r>
              <a:rPr lang="de-DE" sz="1600" dirty="0">
                <a:solidFill>
                  <a:schemeClr val="accent2">
                    <a:lumMod val="50000"/>
                  </a:schemeClr>
                </a:solidFill>
              </a:rPr>
              <a:t> </a:t>
            </a:r>
            <a:r>
              <a:rPr lang="ru-RU" sz="1600" dirty="0">
                <a:solidFill>
                  <a:schemeClr val="accent2">
                    <a:lumMod val="50000"/>
                  </a:schemeClr>
                </a:solidFill>
              </a:rPr>
              <a:t>– 2.12. 2000 года (г. Кэрнс, Австралия)</a:t>
            </a:r>
            <a:r>
              <a:rPr lang="de-DE" sz="1600" dirty="0">
                <a:solidFill>
                  <a:schemeClr val="accent2">
                    <a:lumMod val="50000"/>
                  </a:schemeClr>
                </a:solidFill>
              </a:rPr>
              <a:t> </a:t>
            </a:r>
            <a:r>
              <a:rPr lang="ru-RU" sz="1600" dirty="0">
                <a:solidFill>
                  <a:schemeClr val="accent2">
                    <a:lumMod val="50000"/>
                  </a:schemeClr>
                </a:solidFill>
              </a:rPr>
              <a:t>Куршская коса была включена в Список Всемирного Наследия ЮНЕСКО</a:t>
            </a:r>
            <a:r>
              <a:rPr lang="de-DE" sz="1600" dirty="0">
                <a:solidFill>
                  <a:schemeClr val="accent2">
                    <a:lumMod val="50000"/>
                  </a:schemeClr>
                </a:solidFill>
              </a:rPr>
              <a:t> </a:t>
            </a:r>
            <a:r>
              <a:rPr lang="ru-RU" sz="1600" dirty="0">
                <a:solidFill>
                  <a:schemeClr val="accent2">
                    <a:lumMod val="50000"/>
                  </a:schemeClr>
                </a:solidFill>
              </a:rPr>
              <a:t>как единый международный российско-литовский объект  в номинации </a:t>
            </a:r>
            <a:r>
              <a:rPr lang="de-DE" sz="1600" dirty="0">
                <a:solidFill>
                  <a:schemeClr val="accent2">
                    <a:lumMod val="50000"/>
                  </a:schemeClr>
                </a:solidFill>
              </a:rPr>
              <a:t>„</a:t>
            </a:r>
            <a:r>
              <a:rPr lang="ru-RU" sz="1600" dirty="0">
                <a:solidFill>
                  <a:schemeClr val="accent2">
                    <a:lumMod val="50000"/>
                  </a:schemeClr>
                </a:solidFill>
              </a:rPr>
              <a:t>культурный ландшафт</a:t>
            </a:r>
            <a:r>
              <a:rPr lang="de-DE" sz="1600" dirty="0">
                <a:solidFill>
                  <a:schemeClr val="accent2">
                    <a:lumMod val="50000"/>
                  </a:schemeClr>
                </a:solidFill>
              </a:rPr>
              <a:t>“</a:t>
            </a:r>
            <a:r>
              <a:rPr lang="ru-RU" sz="1600" dirty="0">
                <a:solidFill>
                  <a:schemeClr val="accent2">
                    <a:lumMod val="50000"/>
                  </a:schemeClr>
                </a:solidFill>
              </a:rPr>
              <a:t>.</a:t>
            </a:r>
          </a:p>
        </p:txBody>
      </p:sp>
      <p:graphicFrame>
        <p:nvGraphicFramePr>
          <p:cNvPr id="10" name="Таблица 9"/>
          <p:cNvGraphicFramePr>
            <a:graphicFrameLocks noGrp="1"/>
          </p:cNvGraphicFramePr>
          <p:nvPr>
            <p:extLst>
              <p:ext uri="{D42A27DB-BD31-4B8C-83A1-F6EECF244321}">
                <p14:modId xmlns:p14="http://schemas.microsoft.com/office/powerpoint/2010/main" val="3497384404"/>
              </p:ext>
            </p:extLst>
          </p:nvPr>
        </p:nvGraphicFramePr>
        <p:xfrm>
          <a:off x="3429438" y="5711533"/>
          <a:ext cx="5769032" cy="684849"/>
        </p:xfrm>
        <a:graphic>
          <a:graphicData uri="http://schemas.openxmlformats.org/drawingml/2006/table">
            <a:tbl>
              <a:tblPr firstRow="1" firstCol="1" bandRow="1">
                <a:tableStyleId>{5C22544A-7EE6-4342-B048-85BDC9FD1C3A}</a:tableStyleId>
              </a:tblPr>
              <a:tblGrid>
                <a:gridCol w="1862153">
                  <a:extLst>
                    <a:ext uri="{9D8B030D-6E8A-4147-A177-3AD203B41FA5}">
                      <a16:colId xmlns:a16="http://schemas.microsoft.com/office/drawing/2014/main" val="20000"/>
                    </a:ext>
                  </a:extLst>
                </a:gridCol>
                <a:gridCol w="3906879">
                  <a:extLst>
                    <a:ext uri="{9D8B030D-6E8A-4147-A177-3AD203B41FA5}">
                      <a16:colId xmlns:a16="http://schemas.microsoft.com/office/drawing/2014/main" val="20001"/>
                    </a:ext>
                  </a:extLst>
                </a:gridCol>
              </a:tblGrid>
              <a:tr h="0">
                <a:tc>
                  <a:txBody>
                    <a:bodyPr/>
                    <a:lstStyle/>
                    <a:p>
                      <a:pPr algn="just">
                        <a:lnSpc>
                          <a:spcPct val="107000"/>
                        </a:lnSpc>
                        <a:spcAft>
                          <a:spcPts val="0"/>
                        </a:spcAft>
                      </a:pPr>
                      <a:r>
                        <a:rPr lang="ru-RU" sz="1400" b="1" dirty="0" err="1">
                          <a:solidFill>
                            <a:schemeClr val="tx1"/>
                          </a:solidFill>
                          <a:effectLst/>
                        </a:rPr>
                        <a:t>State</a:t>
                      </a:r>
                      <a:r>
                        <a:rPr lang="ru-RU" sz="1400" b="1" dirty="0">
                          <a:solidFill>
                            <a:schemeClr val="tx1"/>
                          </a:solidFill>
                          <a:effectLst/>
                        </a:rPr>
                        <a:t> </a:t>
                      </a:r>
                      <a:r>
                        <a:rPr lang="ru-RU" sz="1400" b="1" dirty="0" err="1">
                          <a:solidFill>
                            <a:schemeClr val="tx1"/>
                          </a:solidFill>
                          <a:effectLst/>
                        </a:rPr>
                        <a:t>Party</a:t>
                      </a:r>
                      <a:r>
                        <a:rPr lang="ru-RU" sz="1400" b="1" dirty="0">
                          <a:solidFill>
                            <a:schemeClr val="tx1"/>
                          </a:solidFill>
                          <a:effectLst/>
                        </a:rPr>
                        <a:t>: </a:t>
                      </a:r>
                      <a:r>
                        <a:rPr lang="ru-RU" sz="1400" b="1" dirty="0" err="1">
                          <a:solidFill>
                            <a:schemeClr val="tx1"/>
                          </a:solidFill>
                          <a:effectLst/>
                        </a:rPr>
                        <a:t>Property</a:t>
                      </a:r>
                      <a:endParaRPr lang="ru-RU" sz="1400" b="1" dirty="0">
                        <a:solidFill>
                          <a:schemeClr val="tx1"/>
                        </a:solidFill>
                        <a:effectLst/>
                        <a:latin typeface="Calibri"/>
                        <a:ea typeface="Calibri"/>
                        <a:cs typeface="Times New Roman"/>
                      </a:endParaRPr>
                    </a:p>
                  </a:txBody>
                  <a:tcPr marL="68580" marR="68580" marT="0" marB="0">
                    <a:solidFill>
                      <a:schemeClr val="bg1"/>
                    </a:solidFill>
                  </a:tcPr>
                </a:tc>
                <a:tc>
                  <a:txBody>
                    <a:bodyPr/>
                    <a:lstStyle/>
                    <a:p>
                      <a:pPr algn="just">
                        <a:lnSpc>
                          <a:spcPct val="107000"/>
                        </a:lnSpc>
                        <a:spcAft>
                          <a:spcPts val="0"/>
                        </a:spcAft>
                      </a:pPr>
                      <a:r>
                        <a:rPr lang="en-US" sz="1400" b="1" dirty="0">
                          <a:solidFill>
                            <a:schemeClr val="tx1"/>
                          </a:solidFill>
                          <a:effectLst/>
                        </a:rPr>
                        <a:t>Lithuania / Russian Federation: Curonian Spit</a:t>
                      </a:r>
                      <a:endParaRPr lang="ru-RU" sz="1400" b="1"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a16="http://schemas.microsoft.com/office/drawing/2014/main" val="10000"/>
                  </a:ext>
                </a:extLst>
              </a:tr>
              <a:tr h="0">
                <a:tc>
                  <a:txBody>
                    <a:bodyPr/>
                    <a:lstStyle/>
                    <a:p>
                      <a:pPr algn="just">
                        <a:lnSpc>
                          <a:spcPct val="107000"/>
                        </a:lnSpc>
                        <a:spcAft>
                          <a:spcPts val="0"/>
                        </a:spcAft>
                      </a:pPr>
                      <a:r>
                        <a:rPr lang="ru-RU" sz="1400" b="1" dirty="0" err="1">
                          <a:solidFill>
                            <a:schemeClr val="tx1"/>
                          </a:solidFill>
                          <a:effectLst/>
                        </a:rPr>
                        <a:t>Id</a:t>
                      </a:r>
                      <a:r>
                        <a:rPr lang="ru-RU" sz="1400" b="1" dirty="0">
                          <a:solidFill>
                            <a:schemeClr val="tx1"/>
                          </a:solidFill>
                          <a:effectLst/>
                        </a:rPr>
                        <a:t>. N°</a:t>
                      </a:r>
                      <a:endParaRPr lang="ru-RU" sz="1400" b="1" dirty="0">
                        <a:solidFill>
                          <a:schemeClr val="tx1"/>
                        </a:solidFill>
                        <a:effectLst/>
                        <a:latin typeface="Calibri"/>
                        <a:ea typeface="Calibri"/>
                        <a:cs typeface="Times New Roman"/>
                      </a:endParaRPr>
                    </a:p>
                  </a:txBody>
                  <a:tcPr marL="68580" marR="68580" marT="0" marB="0">
                    <a:solidFill>
                      <a:schemeClr val="bg1"/>
                    </a:solidFill>
                  </a:tcPr>
                </a:tc>
                <a:tc>
                  <a:txBody>
                    <a:bodyPr/>
                    <a:lstStyle/>
                    <a:p>
                      <a:pPr algn="just">
                        <a:lnSpc>
                          <a:spcPct val="107000"/>
                        </a:lnSpc>
                        <a:spcAft>
                          <a:spcPts val="0"/>
                        </a:spcAft>
                      </a:pPr>
                      <a:r>
                        <a:rPr lang="ru-RU" sz="1400" b="1" dirty="0">
                          <a:solidFill>
                            <a:schemeClr val="tx1"/>
                          </a:solidFill>
                          <a:effectLst/>
                        </a:rPr>
                        <a:t>994</a:t>
                      </a:r>
                      <a:endParaRPr lang="ru-RU" sz="1400" b="1"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a16="http://schemas.microsoft.com/office/drawing/2014/main" val="10001"/>
                  </a:ext>
                </a:extLst>
              </a:tr>
              <a:tr h="0">
                <a:tc>
                  <a:txBody>
                    <a:bodyPr/>
                    <a:lstStyle/>
                    <a:p>
                      <a:pPr algn="just">
                        <a:lnSpc>
                          <a:spcPct val="107000"/>
                        </a:lnSpc>
                        <a:spcAft>
                          <a:spcPts val="0"/>
                        </a:spcAft>
                      </a:pPr>
                      <a:r>
                        <a:rPr lang="ru-RU" sz="1400" b="1" dirty="0" err="1">
                          <a:solidFill>
                            <a:schemeClr val="tx1"/>
                          </a:solidFill>
                          <a:effectLst/>
                        </a:rPr>
                        <a:t>Date</a:t>
                      </a:r>
                      <a:r>
                        <a:rPr lang="ru-RU" sz="1400" b="1" dirty="0">
                          <a:solidFill>
                            <a:schemeClr val="tx1"/>
                          </a:solidFill>
                          <a:effectLst/>
                        </a:rPr>
                        <a:t> </a:t>
                      </a:r>
                      <a:r>
                        <a:rPr lang="ru-RU" sz="1400" b="1" dirty="0" err="1">
                          <a:solidFill>
                            <a:schemeClr val="tx1"/>
                          </a:solidFill>
                          <a:effectLst/>
                        </a:rPr>
                        <a:t>of</a:t>
                      </a:r>
                      <a:r>
                        <a:rPr lang="ru-RU" sz="1400" b="1" dirty="0">
                          <a:solidFill>
                            <a:schemeClr val="tx1"/>
                          </a:solidFill>
                          <a:effectLst/>
                        </a:rPr>
                        <a:t> </a:t>
                      </a:r>
                      <a:r>
                        <a:rPr lang="ru-RU" sz="1400" b="1" dirty="0" err="1">
                          <a:solidFill>
                            <a:schemeClr val="tx1"/>
                          </a:solidFill>
                          <a:effectLst/>
                        </a:rPr>
                        <a:t>inscription</a:t>
                      </a:r>
                      <a:endParaRPr lang="ru-RU" sz="1400" b="1" dirty="0">
                        <a:solidFill>
                          <a:schemeClr val="tx1"/>
                        </a:solidFill>
                        <a:effectLst/>
                        <a:latin typeface="Calibri"/>
                        <a:ea typeface="Calibri"/>
                        <a:cs typeface="Times New Roman"/>
                      </a:endParaRPr>
                    </a:p>
                  </a:txBody>
                  <a:tcPr marL="68580" marR="68580" marT="0" marB="0">
                    <a:solidFill>
                      <a:schemeClr val="bg1"/>
                    </a:solidFill>
                  </a:tcPr>
                </a:tc>
                <a:tc>
                  <a:txBody>
                    <a:bodyPr/>
                    <a:lstStyle/>
                    <a:p>
                      <a:pPr algn="just">
                        <a:lnSpc>
                          <a:spcPct val="107000"/>
                        </a:lnSpc>
                        <a:spcAft>
                          <a:spcPts val="0"/>
                        </a:spcAft>
                      </a:pPr>
                      <a:r>
                        <a:rPr lang="ru-RU" sz="1400" b="1" dirty="0">
                          <a:solidFill>
                            <a:schemeClr val="tx1"/>
                          </a:solidFill>
                          <a:effectLst/>
                        </a:rPr>
                        <a:t>2000</a:t>
                      </a:r>
                      <a:endParaRPr lang="ru-RU" sz="1400" b="1"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a16="http://schemas.microsoft.com/office/drawing/2014/main" val="10002"/>
                  </a:ext>
                </a:extLst>
              </a:tr>
            </a:tbl>
          </a:graphicData>
        </a:graphic>
      </p:graphicFrame>
      <p:sp>
        <p:nvSpPr>
          <p:cNvPr id="8" name="Прямоугольник 7"/>
          <p:cNvSpPr/>
          <p:nvPr/>
        </p:nvSpPr>
        <p:spPr>
          <a:xfrm>
            <a:off x="50362" y="2249159"/>
            <a:ext cx="5245100" cy="1323439"/>
          </a:xfrm>
          <a:prstGeom prst="rect">
            <a:avLst/>
          </a:prstGeom>
        </p:spPr>
        <p:txBody>
          <a:bodyPr wrap="square">
            <a:spAutoFit/>
          </a:bodyPr>
          <a:lstStyle/>
          <a:p>
            <a:pPr algn="just"/>
            <a:r>
              <a:rPr lang="de-DE" sz="1600" dirty="0"/>
              <a:t>Bei der </a:t>
            </a:r>
            <a:r>
              <a:rPr lang="ru-RU" sz="1600" dirty="0"/>
              <a:t>24</a:t>
            </a:r>
            <a:r>
              <a:rPr lang="de-DE" sz="1600" dirty="0"/>
              <a:t>. Tagung des Welterbe-Komitees vom 2</a:t>
            </a:r>
            <a:r>
              <a:rPr lang="ru-RU" sz="1600" dirty="0"/>
              <a:t>7.11</a:t>
            </a:r>
            <a:r>
              <a:rPr lang="de-DE" sz="1600" dirty="0"/>
              <a:t> </a:t>
            </a:r>
            <a:r>
              <a:rPr lang="ru-RU" sz="1600" dirty="0"/>
              <a:t>– 2.12. 2000 (</a:t>
            </a:r>
            <a:r>
              <a:rPr lang="de-DE" sz="1600" dirty="0" err="1"/>
              <a:t>Cairns</a:t>
            </a:r>
            <a:r>
              <a:rPr lang="de-DE" sz="1600" dirty="0"/>
              <a:t>, Australien</a:t>
            </a:r>
            <a:r>
              <a:rPr lang="ru-RU" sz="1600" dirty="0"/>
              <a:t>)</a:t>
            </a:r>
            <a:r>
              <a:rPr lang="de-DE" sz="1600" dirty="0"/>
              <a:t> wurde beschlossen, die </a:t>
            </a:r>
            <a:r>
              <a:rPr lang="de-DE" sz="1600" dirty="0" err="1"/>
              <a:t>Kurische</a:t>
            </a:r>
            <a:r>
              <a:rPr lang="de-DE" sz="1600" dirty="0"/>
              <a:t> Nehrung in die UNESCO-</a:t>
            </a:r>
            <a:r>
              <a:rPr lang="de-DE" sz="1600" dirty="0" err="1"/>
              <a:t>Welterbeliste</a:t>
            </a:r>
            <a:r>
              <a:rPr lang="de-DE" sz="1600" dirty="0"/>
              <a:t> als ein einheitliches russisch-litauisches Objekt in der Nomination „Kulturlandschaft“ aufzunehmen.</a:t>
            </a:r>
            <a:endParaRPr lang="ru-RU" sz="1600" dirty="0"/>
          </a:p>
        </p:txBody>
      </p:sp>
    </p:spTree>
    <p:extLst>
      <p:ext uri="{BB962C8B-B14F-4D97-AF65-F5344CB8AC3E}">
        <p14:creationId xmlns:p14="http://schemas.microsoft.com/office/powerpoint/2010/main" val="2208470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361950" y="133350"/>
            <a:ext cx="8420100" cy="762000"/>
          </a:xfrm>
          <a:solidFill>
            <a:schemeClr val="bg1"/>
          </a:solidFill>
        </p:spPr>
        <p:txBody>
          <a:bodyPr>
            <a:noAutofit/>
          </a:bodyPr>
          <a:lstStyle/>
          <a:p>
            <a:pPr algn="ctr"/>
            <a:r>
              <a:rPr lang="ru-RU" altLang="ru-RU" sz="2400" dirty="0"/>
              <a:t>Запрос срочной помощи</a:t>
            </a:r>
            <a:br>
              <a:rPr lang="de-DE" altLang="ru-RU" sz="2400" dirty="0"/>
            </a:br>
            <a:r>
              <a:rPr lang="de-DE" altLang="ru-RU" sz="2400" dirty="0"/>
              <a:t>Dringender Hilferuf</a:t>
            </a:r>
            <a:endParaRPr lang="ru-RU" altLang="ru-RU" sz="2400" dirty="0"/>
          </a:p>
        </p:txBody>
      </p:sp>
      <p:sp>
        <p:nvSpPr>
          <p:cNvPr id="5" name="Прямоугольник 4"/>
          <p:cNvSpPr/>
          <p:nvPr/>
        </p:nvSpPr>
        <p:spPr>
          <a:xfrm>
            <a:off x="393700" y="895905"/>
            <a:ext cx="4216400" cy="2308324"/>
          </a:xfrm>
          <a:prstGeom prst="rect">
            <a:avLst/>
          </a:prstGeom>
        </p:spPr>
        <p:txBody>
          <a:bodyPr wrap="square">
            <a:spAutoFit/>
          </a:bodyPr>
          <a:lstStyle/>
          <a:p>
            <a:pPr algn="just"/>
            <a:r>
              <a:rPr lang="ru-RU" dirty="0">
                <a:solidFill>
                  <a:schemeClr val="accent2">
                    <a:lumMod val="50000"/>
                  </a:schemeClr>
                </a:solidFill>
              </a:rPr>
              <a:t>В результате сильного шторма объекты природного и культурного наследия обоих национальных парков понесли ущерб, который выразился в ветровале, размыве защитного берегового вала, разрушении объектов инфраструктуры туризма.</a:t>
            </a:r>
          </a:p>
        </p:txBody>
      </p:sp>
      <p:pic>
        <p:nvPicPr>
          <p:cNvPr id="5125"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52233" y="3204230"/>
            <a:ext cx="4445716" cy="341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781550" y="914955"/>
            <a:ext cx="4216400" cy="2031325"/>
          </a:xfrm>
          <a:prstGeom prst="rect">
            <a:avLst/>
          </a:prstGeom>
        </p:spPr>
        <p:txBody>
          <a:bodyPr wrap="square">
            <a:spAutoFit/>
          </a:bodyPr>
          <a:lstStyle/>
          <a:p>
            <a:pPr algn="just"/>
            <a:r>
              <a:rPr lang="de-DE" dirty="0">
                <a:solidFill>
                  <a:schemeClr val="accent2">
                    <a:lumMod val="50000"/>
                  </a:schemeClr>
                </a:solidFill>
              </a:rPr>
              <a:t>Nach einem schweren Sturm wurden in beiden Nationalparks mehrere Objekte des Natur- und Kulturerbes stark beschädigt: Baumbestandschaden, Wegspülung der Küstenschutzvordüne, Zerstörung von Objekten der touristischen Infrastruktur.</a:t>
            </a:r>
            <a:endParaRPr lang="ru-RU" dirty="0">
              <a:solidFill>
                <a:schemeClr val="accent2">
                  <a:lumMod val="50000"/>
                </a:schemeClr>
              </a:solidFill>
            </a:endParaRPr>
          </a:p>
        </p:txBody>
      </p:sp>
      <p:pic>
        <p:nvPicPr>
          <p:cNvPr id="11" name="Picture 8" descr="C:\1Ira\Museum\PRESERTATION\NIKON\DSCN001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3204229"/>
            <a:ext cx="4267200" cy="341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7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88900" y="152400"/>
            <a:ext cx="8788400" cy="996951"/>
          </a:xfrm>
          <a:solidFill>
            <a:schemeClr val="bg1"/>
          </a:solidFill>
        </p:spPr>
        <p:txBody>
          <a:bodyPr>
            <a:normAutofit/>
          </a:bodyPr>
          <a:lstStyle/>
          <a:p>
            <a:pPr algn="ctr"/>
            <a:r>
              <a:rPr lang="ru-RU" altLang="ru-RU" sz="2400" dirty="0"/>
              <a:t>Запрос срочной помощи</a:t>
            </a:r>
            <a:br>
              <a:rPr lang="de-DE" altLang="ru-RU" sz="2400" dirty="0"/>
            </a:br>
            <a:r>
              <a:rPr lang="de-DE" altLang="ru-RU" sz="2400" dirty="0"/>
              <a:t>Dringender Hilferuf</a:t>
            </a:r>
            <a:endParaRPr lang="ru-RU" altLang="ru-RU" sz="2400" dirty="0"/>
          </a:p>
        </p:txBody>
      </p:sp>
      <p:sp>
        <p:nvSpPr>
          <p:cNvPr id="5" name="Прямоугольник 4"/>
          <p:cNvSpPr/>
          <p:nvPr/>
        </p:nvSpPr>
        <p:spPr>
          <a:xfrm>
            <a:off x="114300" y="1035051"/>
            <a:ext cx="4438169" cy="2031325"/>
          </a:xfrm>
          <a:prstGeom prst="rect">
            <a:avLst/>
          </a:prstGeom>
        </p:spPr>
        <p:txBody>
          <a:bodyPr wrap="square">
            <a:spAutoFit/>
          </a:bodyPr>
          <a:lstStyle/>
          <a:p>
            <a:pPr algn="just"/>
            <a:r>
              <a:rPr lang="ru-RU" dirty="0">
                <a:solidFill>
                  <a:schemeClr val="accent2">
                    <a:lumMod val="50000"/>
                  </a:schemeClr>
                </a:solidFill>
              </a:rPr>
              <a:t>В связи с этим в 2000 г. национальные парки  косы обратились в Фонд Всемирного Наследия и запросили оказание срочной финансовой помощи на ликвидацию последствий урагана и восстановления объектов природного и культурного наследия</a:t>
            </a:r>
            <a:r>
              <a:rPr lang="ru-RU" dirty="0"/>
              <a:t>.</a:t>
            </a:r>
          </a:p>
        </p:txBody>
      </p:sp>
      <p:pic>
        <p:nvPicPr>
          <p:cNvPr id="3"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52599" y="3256876"/>
            <a:ext cx="5599741" cy="256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629150" y="1027174"/>
            <a:ext cx="4438650" cy="2031325"/>
          </a:xfrm>
          <a:prstGeom prst="rect">
            <a:avLst/>
          </a:prstGeom>
        </p:spPr>
        <p:txBody>
          <a:bodyPr wrap="square">
            <a:spAutoFit/>
          </a:bodyPr>
          <a:lstStyle/>
          <a:p>
            <a:pPr algn="just"/>
            <a:r>
              <a:rPr lang="de-DE" dirty="0">
                <a:solidFill>
                  <a:schemeClr val="accent2">
                    <a:lumMod val="75000"/>
                  </a:schemeClr>
                </a:solidFill>
              </a:rPr>
              <a:t>Deswegen wandten sich 2000 die beiden Nationalparks der Nehrung an den </a:t>
            </a:r>
            <a:r>
              <a:rPr lang="de-DE" dirty="0" err="1">
                <a:solidFill>
                  <a:schemeClr val="accent2">
                    <a:lumMod val="75000"/>
                  </a:schemeClr>
                </a:solidFill>
              </a:rPr>
              <a:t>Welterbefond</a:t>
            </a:r>
            <a:r>
              <a:rPr lang="de-DE" dirty="0">
                <a:solidFill>
                  <a:schemeClr val="accent2">
                    <a:lumMod val="75000"/>
                  </a:schemeClr>
                </a:solidFill>
              </a:rPr>
              <a:t> und stellten den Antrag auf dringende finanzielle Hilfe für die Liquidation der Sturmfolgen und Wiederherstellung von Objekten des Natur- und Kulturerbes.</a:t>
            </a:r>
            <a:endParaRPr lang="ru-RU" dirty="0">
              <a:solidFill>
                <a:schemeClr val="accent2">
                  <a:lumMod val="75000"/>
                </a:schemeClr>
              </a:solidFill>
            </a:endParaRPr>
          </a:p>
        </p:txBody>
      </p:sp>
      <p:sp>
        <p:nvSpPr>
          <p:cNvPr id="9" name="TextBox 8"/>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67409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810" r="4216" b="24668"/>
          <a:stretch/>
        </p:blipFill>
        <p:spPr bwMode="auto">
          <a:xfrm>
            <a:off x="6284794" y="-7392"/>
            <a:ext cx="2859206" cy="131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2894" y="1534685"/>
            <a:ext cx="2641570" cy="4123165"/>
          </a:xfrm>
          <a:prstGeom prst="rect">
            <a:avLst/>
          </a:prstGeom>
          <a:noFill/>
          <a:ln>
            <a:noFill/>
          </a:ln>
          <a:effectLst>
            <a:outerShdw blurRad="50800" dist="38100" dir="18900000" sx="104000" sy="104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a:spLocks noGrp="1"/>
          </p:cNvSpPr>
          <p:nvPr>
            <p:ph type="title"/>
          </p:nvPr>
        </p:nvSpPr>
        <p:spPr>
          <a:xfrm>
            <a:off x="0" y="120650"/>
            <a:ext cx="6223000" cy="584200"/>
          </a:xfrm>
          <a:solidFill>
            <a:schemeClr val="bg1"/>
          </a:solidFill>
        </p:spPr>
        <p:txBody>
          <a:bodyPr>
            <a:normAutofit fontScale="90000"/>
          </a:bodyPr>
          <a:lstStyle/>
          <a:p>
            <a:pPr algn="ctr"/>
            <a:r>
              <a:rPr lang="ru-RU" altLang="ru-RU" sz="2000" dirty="0"/>
              <a:t>Мониторинг и отчётность</a:t>
            </a:r>
            <a:br>
              <a:rPr lang="ru-RU" altLang="ru-RU" sz="2000" dirty="0"/>
            </a:br>
            <a:r>
              <a:rPr lang="de-DE" altLang="ru-RU" sz="2000" dirty="0"/>
              <a:t>Monitoring und Berichterstattung</a:t>
            </a:r>
            <a:endParaRPr lang="ru-RU" altLang="ru-RU" sz="2000" dirty="0"/>
          </a:p>
        </p:txBody>
      </p:sp>
      <p:sp>
        <p:nvSpPr>
          <p:cNvPr id="5" name="Прямоугольник 4"/>
          <p:cNvSpPr/>
          <p:nvPr/>
        </p:nvSpPr>
        <p:spPr>
          <a:xfrm>
            <a:off x="266700" y="800101"/>
            <a:ext cx="5956300" cy="2462213"/>
          </a:xfrm>
          <a:prstGeom prst="rect">
            <a:avLst/>
          </a:prstGeom>
        </p:spPr>
        <p:txBody>
          <a:bodyPr wrap="square">
            <a:spAutoFit/>
          </a:bodyPr>
          <a:lstStyle/>
          <a:p>
            <a:r>
              <a:rPr lang="ru-RU" sz="1400" dirty="0"/>
              <a:t>Периодическая  отчётность  является  важным мероприятием  сбора информации  по вопросам  сохранения Всемирного  наследия  на  региональном, национальном уровнях и  на уровне  конкретного  объекта.  Отчёты  отдельных  государств  учитываются  в итоговом  отчёте по объекту,  который  представляется  Комитету  Всемирного наследия.</a:t>
            </a:r>
          </a:p>
          <a:p>
            <a:r>
              <a:rPr lang="de-DE" sz="1400" dirty="0">
                <a:solidFill>
                  <a:schemeClr val="accent2">
                    <a:lumMod val="50000"/>
                  </a:schemeClr>
                </a:solidFill>
              </a:rPr>
              <a:t>Die Berichterstattung, welche in vorgegebenen Zeitabständen erfolgt, ist eine wichtige Informationsbeschaffungsmaßnahme für die Erhaltung des Kulturerbes auf regionaler und nationaler Ebene sowie bezüglich des konkreten Objektes. Berichte einzelner Staaten werden im Abschlussbericht erfasst, der dem Welterbe-Komitee vorgelegt wird.</a:t>
            </a:r>
            <a:endParaRPr lang="ru-RU" sz="1400" dirty="0">
              <a:solidFill>
                <a:schemeClr val="accent2">
                  <a:lumMod val="50000"/>
                </a:schemeClr>
              </a:solidFill>
            </a:endParaRP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8745" y="5000682"/>
            <a:ext cx="2362294" cy="1771650"/>
          </a:xfrm>
          <a:prstGeom prst="rect">
            <a:avLst/>
          </a:prstGeom>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
        <p:nvSpPr>
          <p:cNvPr id="2" name="Прямоугольник 1"/>
          <p:cNvSpPr/>
          <p:nvPr/>
        </p:nvSpPr>
        <p:spPr>
          <a:xfrm>
            <a:off x="266700" y="3401732"/>
            <a:ext cx="6056194" cy="2246769"/>
          </a:xfrm>
          <a:prstGeom prst="rect">
            <a:avLst/>
          </a:prstGeom>
        </p:spPr>
        <p:txBody>
          <a:bodyPr wrap="square">
            <a:spAutoFit/>
          </a:bodyPr>
          <a:lstStyle/>
          <a:p>
            <a:r>
              <a:rPr lang="ru-RU" sz="1400" dirty="0"/>
              <a:t>На 22-й сессии в 1998 г. Комитет Всемирного наследия  утвердил формат периодической отчётности.</a:t>
            </a:r>
          </a:p>
          <a:p>
            <a:r>
              <a:rPr lang="de-DE" sz="1400" dirty="0">
                <a:solidFill>
                  <a:schemeClr val="accent2">
                    <a:lumMod val="50000"/>
                  </a:schemeClr>
                </a:solidFill>
              </a:rPr>
              <a:t>Bei der 22. Tagung in 1998 hat das Welterbe-Komitee das Format der periodischen Berichterstattung festgelegt.</a:t>
            </a:r>
          </a:p>
          <a:p>
            <a:pPr algn="just"/>
            <a:endParaRPr lang="de-DE" sz="1400" dirty="0">
              <a:solidFill>
                <a:schemeClr val="accent2">
                  <a:lumMod val="50000"/>
                </a:schemeClr>
              </a:solidFill>
            </a:endParaRPr>
          </a:p>
          <a:p>
            <a:pPr algn="just"/>
            <a:r>
              <a:rPr lang="ru-RU" sz="1400" dirty="0"/>
              <a:t>Для содействия подготовке отчета разработан специальный Вопросник, который государства должны использовать в своей работе.</a:t>
            </a:r>
            <a:endParaRPr lang="de-DE" sz="1400" dirty="0"/>
          </a:p>
          <a:p>
            <a:pPr algn="just"/>
            <a:r>
              <a:rPr lang="de-DE" sz="1400" dirty="0">
                <a:solidFill>
                  <a:schemeClr val="accent2">
                    <a:lumMod val="50000"/>
                  </a:schemeClr>
                </a:solidFill>
              </a:rPr>
              <a:t>Zur Erleichterung der Erstellung dieser Berichte wurde ein spezieller Fragebogen erarbeitet, den die Staaten bei ihrer Arbeit nutzen sollen.</a:t>
            </a:r>
            <a:endParaRPr lang="ru-RU" sz="1400" dirty="0">
              <a:solidFill>
                <a:schemeClr val="accent2">
                  <a:lumMod val="50000"/>
                </a:schemeClr>
              </a:solidFill>
            </a:endParaRPr>
          </a:p>
        </p:txBody>
      </p:sp>
    </p:spTree>
    <p:extLst>
      <p:ext uri="{BB962C8B-B14F-4D97-AF65-F5344CB8AC3E}">
        <p14:creationId xmlns:p14="http://schemas.microsoft.com/office/powerpoint/2010/main" val="660014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66" r="5103" b="25453"/>
          <a:stretch/>
        </p:blipFill>
        <p:spPr bwMode="auto">
          <a:xfrm>
            <a:off x="6298441" y="68239"/>
            <a:ext cx="2845559" cy="129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4009" y="1711214"/>
            <a:ext cx="2690454" cy="4199466"/>
          </a:xfrm>
          <a:prstGeom prst="rect">
            <a:avLst/>
          </a:prstGeom>
          <a:noFill/>
          <a:ln>
            <a:noFill/>
          </a:ln>
          <a:effectLst>
            <a:outerShdw blurRad="50800" dist="38100" dir="18900000" sx="103000" sy="103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a:spLocks noGrp="1"/>
          </p:cNvSpPr>
          <p:nvPr>
            <p:ph type="title"/>
          </p:nvPr>
        </p:nvSpPr>
        <p:spPr>
          <a:xfrm>
            <a:off x="0" y="177800"/>
            <a:ext cx="4318000" cy="584200"/>
          </a:xfrm>
          <a:solidFill>
            <a:schemeClr val="bg1"/>
          </a:solidFill>
        </p:spPr>
        <p:txBody>
          <a:bodyPr>
            <a:normAutofit/>
          </a:bodyPr>
          <a:lstStyle/>
          <a:p>
            <a:pPr algn="ctr"/>
            <a:r>
              <a:rPr lang="ru-RU" altLang="ru-RU" sz="2000" dirty="0"/>
              <a:t>Мониторинг и отчётность</a:t>
            </a:r>
          </a:p>
        </p:txBody>
      </p:sp>
      <p:sp>
        <p:nvSpPr>
          <p:cNvPr id="5" name="Прямоугольник 4"/>
          <p:cNvSpPr/>
          <p:nvPr/>
        </p:nvSpPr>
        <p:spPr>
          <a:xfrm>
            <a:off x="0" y="647701"/>
            <a:ext cx="6223000" cy="5262979"/>
          </a:xfrm>
          <a:prstGeom prst="rect">
            <a:avLst/>
          </a:prstGeom>
        </p:spPr>
        <p:txBody>
          <a:bodyPr wrap="square">
            <a:spAutoFit/>
          </a:bodyPr>
          <a:lstStyle/>
          <a:p>
            <a:pPr algn="just"/>
            <a:r>
              <a:rPr lang="ru-RU" sz="1400" dirty="0">
                <a:solidFill>
                  <a:schemeClr val="accent2">
                    <a:lumMod val="50000"/>
                  </a:schemeClr>
                </a:solidFill>
              </a:rPr>
              <a:t>СОСТОЯНИЕ СОХРАННОСТИ КОНКРЕТНЫХ ОБЪЕКТОВ ВСЕМИРНОГО НАСЛЕДИЯ - КРАТКОЕ СОДЕРЖАНИЕ ВОПРОСНИКА </a:t>
            </a:r>
          </a:p>
          <a:p>
            <a:pPr algn="just"/>
            <a:r>
              <a:rPr lang="ru-RU" sz="1400" dirty="0">
                <a:solidFill>
                  <a:schemeClr val="accent2">
                    <a:lumMod val="50000"/>
                  </a:schemeClr>
                </a:solidFill>
              </a:rPr>
              <a:t>	1. Введение </a:t>
            </a:r>
          </a:p>
          <a:p>
            <a:pPr algn="just"/>
            <a:r>
              <a:rPr lang="ru-RU" sz="1400" dirty="0">
                <a:solidFill>
                  <a:schemeClr val="accent2">
                    <a:lumMod val="50000"/>
                  </a:schemeClr>
                </a:solidFill>
              </a:rPr>
              <a:t>	2. Обоснование для включения в Список (Описание значимости) </a:t>
            </a:r>
          </a:p>
          <a:p>
            <a:pPr algn="just"/>
            <a:r>
              <a:rPr lang="ru-RU" sz="1400" dirty="0">
                <a:solidFill>
                  <a:schemeClr val="accent2">
                    <a:lumMod val="50000"/>
                  </a:schemeClr>
                </a:solidFill>
              </a:rPr>
              <a:t>	3. Граница объекта и охранная зона </a:t>
            </a:r>
          </a:p>
          <a:p>
            <a:pPr algn="just"/>
            <a:r>
              <a:rPr lang="ru-RU" sz="1400" dirty="0">
                <a:solidFill>
                  <a:schemeClr val="accent2">
                    <a:lumMod val="50000"/>
                  </a:schemeClr>
                </a:solidFill>
              </a:rPr>
              <a:t>	4. Подлинность и целостность объекта </a:t>
            </a:r>
          </a:p>
          <a:p>
            <a:pPr algn="just"/>
            <a:r>
              <a:rPr lang="ru-RU" sz="1400" dirty="0">
                <a:solidFill>
                  <a:schemeClr val="accent2">
                    <a:lumMod val="50000"/>
                  </a:schemeClr>
                </a:solidFill>
              </a:rPr>
              <a:t>	5. Управление </a:t>
            </a:r>
          </a:p>
          <a:p>
            <a:pPr algn="just"/>
            <a:r>
              <a:rPr lang="ru-RU" sz="1400" dirty="0">
                <a:solidFill>
                  <a:schemeClr val="accent2">
                    <a:lumMod val="50000"/>
                  </a:schemeClr>
                </a:solidFill>
              </a:rPr>
              <a:t>	6. Защита </a:t>
            </a:r>
          </a:p>
          <a:p>
            <a:pPr algn="just"/>
            <a:r>
              <a:rPr lang="ru-RU" sz="1400" dirty="0">
                <a:solidFill>
                  <a:schemeClr val="accent2">
                    <a:lumMod val="50000"/>
                  </a:schemeClr>
                </a:solidFill>
              </a:rPr>
              <a:t>	7. Планы управления </a:t>
            </a:r>
          </a:p>
          <a:p>
            <a:pPr algn="just"/>
            <a:r>
              <a:rPr lang="ru-RU" sz="1400" dirty="0">
                <a:solidFill>
                  <a:schemeClr val="accent2">
                    <a:lumMod val="50000"/>
                  </a:schemeClr>
                </a:solidFill>
              </a:rPr>
              <a:t>	8. Финансовые ресурсы </a:t>
            </a:r>
          </a:p>
          <a:p>
            <a:pPr algn="just"/>
            <a:r>
              <a:rPr lang="ru-RU" sz="1400" dirty="0">
                <a:solidFill>
                  <a:schemeClr val="accent2">
                    <a:lumMod val="50000"/>
                  </a:schemeClr>
                </a:solidFill>
              </a:rPr>
              <a:t>	9. Уровни квалификации персонала (кадровые ресурсы) </a:t>
            </a:r>
          </a:p>
          <a:p>
            <a:pPr algn="just"/>
            <a:r>
              <a:rPr lang="ru-RU" sz="1400" dirty="0">
                <a:solidFill>
                  <a:schemeClr val="accent2">
                    <a:lumMod val="50000"/>
                  </a:schemeClr>
                </a:solidFill>
              </a:rPr>
              <a:t>	10. Обеспечение экспертизы, обучение консервации и методам управления </a:t>
            </a:r>
          </a:p>
          <a:p>
            <a:pPr algn="just"/>
            <a:r>
              <a:rPr lang="ru-RU" sz="1400" dirty="0">
                <a:solidFill>
                  <a:schemeClr val="accent2">
                    <a:lumMod val="50000"/>
                  </a:schemeClr>
                </a:solidFill>
              </a:rPr>
              <a:t>	11. Посетители </a:t>
            </a:r>
          </a:p>
          <a:p>
            <a:pPr algn="just"/>
            <a:r>
              <a:rPr lang="ru-RU" sz="1400" dirty="0">
                <a:solidFill>
                  <a:schemeClr val="accent2">
                    <a:lumMod val="50000"/>
                  </a:schemeClr>
                </a:solidFill>
              </a:rPr>
              <a:t>	12. Научные исследования </a:t>
            </a:r>
          </a:p>
          <a:p>
            <a:pPr algn="just"/>
            <a:r>
              <a:rPr lang="ru-RU" sz="1400" dirty="0">
                <a:solidFill>
                  <a:schemeClr val="accent2">
                    <a:lumMod val="50000"/>
                  </a:schemeClr>
                </a:solidFill>
              </a:rPr>
              <a:t>	13. Образование, информация и популяризация объекта </a:t>
            </a:r>
          </a:p>
          <a:p>
            <a:pPr algn="just"/>
            <a:r>
              <a:rPr lang="ru-RU" sz="1400" dirty="0">
                <a:solidFill>
                  <a:schemeClr val="accent2">
                    <a:lumMod val="50000"/>
                  </a:schemeClr>
                </a:solidFill>
              </a:rPr>
              <a:t>	14. Факторы, влияющие на объект (состояние сохранности) </a:t>
            </a:r>
          </a:p>
          <a:p>
            <a:pPr algn="just"/>
            <a:r>
              <a:rPr lang="ru-RU" sz="1400" dirty="0">
                <a:solidFill>
                  <a:schemeClr val="accent2">
                    <a:lumMod val="50000"/>
                  </a:schemeClr>
                </a:solidFill>
              </a:rPr>
              <a:t>	15. Мониторинг </a:t>
            </a:r>
          </a:p>
          <a:p>
            <a:pPr algn="just"/>
            <a:r>
              <a:rPr lang="ru-RU" sz="1400" dirty="0">
                <a:solidFill>
                  <a:schemeClr val="accent2">
                    <a:lumMod val="50000"/>
                  </a:schemeClr>
                </a:solidFill>
              </a:rPr>
              <a:t>	16. Выводы </a:t>
            </a:r>
          </a:p>
          <a:p>
            <a:pPr algn="just"/>
            <a:r>
              <a:rPr lang="ru-RU" sz="1400" dirty="0">
                <a:solidFill>
                  <a:schemeClr val="accent2">
                    <a:lumMod val="50000"/>
                  </a:schemeClr>
                </a:solidFill>
              </a:rPr>
              <a:t>	17. Возможные решения Комитета Всемирного наследия </a:t>
            </a:r>
          </a:p>
          <a:p>
            <a:pPr algn="just"/>
            <a:r>
              <a:rPr lang="ru-RU" sz="1400" dirty="0">
                <a:solidFill>
                  <a:schemeClr val="accent2">
                    <a:lumMod val="50000"/>
                  </a:schemeClr>
                </a:solidFill>
              </a:rPr>
              <a:t>	18. Оценка работы по периодической отчетности </a:t>
            </a:r>
          </a:p>
          <a:p>
            <a:pPr algn="just"/>
            <a:r>
              <a:rPr lang="ru-RU" sz="1400" dirty="0">
                <a:solidFill>
                  <a:schemeClr val="accent2">
                    <a:lumMod val="50000"/>
                  </a:schemeClr>
                </a:solidFill>
              </a:rPr>
              <a:t>	19. Контрольный перечень документов</a:t>
            </a:r>
          </a:p>
          <a:p>
            <a:pPr algn="just"/>
            <a:endParaRPr lang="ru-RU" sz="1400" dirty="0">
              <a:solidFill>
                <a:schemeClr val="accent2">
                  <a:lumMod val="50000"/>
                </a:schemeClr>
              </a:solidFill>
            </a:endParaRPr>
          </a:p>
        </p:txBody>
      </p:sp>
      <p:sp>
        <p:nvSpPr>
          <p:cNvPr id="6" name="TextBox 5"/>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405086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0" y="177800"/>
            <a:ext cx="6068728" cy="584200"/>
          </a:xfrm>
          <a:solidFill>
            <a:schemeClr val="bg1"/>
          </a:solidFill>
        </p:spPr>
        <p:txBody>
          <a:bodyPr>
            <a:normAutofit/>
          </a:bodyPr>
          <a:lstStyle/>
          <a:p>
            <a:pPr algn="ctr"/>
            <a:r>
              <a:rPr lang="de-DE" altLang="ru-RU" sz="2000" dirty="0"/>
              <a:t>Monitoring und Berichterstattung</a:t>
            </a:r>
            <a:endParaRPr lang="ru-RU" altLang="ru-RU" sz="2000" dirty="0"/>
          </a:p>
        </p:txBody>
      </p:sp>
      <p:sp>
        <p:nvSpPr>
          <p:cNvPr id="5" name="Прямоугольник 4"/>
          <p:cNvSpPr/>
          <p:nvPr/>
        </p:nvSpPr>
        <p:spPr>
          <a:xfrm>
            <a:off x="0" y="647701"/>
            <a:ext cx="6223000" cy="5262979"/>
          </a:xfrm>
          <a:prstGeom prst="rect">
            <a:avLst/>
          </a:prstGeom>
        </p:spPr>
        <p:txBody>
          <a:bodyPr wrap="square">
            <a:spAutoFit/>
          </a:bodyPr>
          <a:lstStyle/>
          <a:p>
            <a:pPr algn="ctr"/>
            <a:r>
              <a:rPr lang="de-DE" sz="1400" dirty="0">
                <a:solidFill>
                  <a:schemeClr val="accent2">
                    <a:lumMod val="50000"/>
                  </a:schemeClr>
                </a:solidFill>
              </a:rPr>
              <a:t>Zustand und Sicherheit konkreter Weltkulturerbe-Objekten – Fragebogen, Zusammenfassung</a:t>
            </a:r>
            <a:endParaRPr lang="ru-RU" sz="1400" dirty="0">
              <a:solidFill>
                <a:schemeClr val="accent2">
                  <a:lumMod val="50000"/>
                </a:schemeClr>
              </a:solidFill>
            </a:endParaRPr>
          </a:p>
          <a:p>
            <a:pPr algn="just"/>
            <a:r>
              <a:rPr lang="ru-RU" sz="1400" dirty="0">
                <a:solidFill>
                  <a:schemeClr val="accent2">
                    <a:lumMod val="50000"/>
                  </a:schemeClr>
                </a:solidFill>
              </a:rPr>
              <a:t>	1. </a:t>
            </a:r>
            <a:r>
              <a:rPr lang="de-DE" sz="1400" dirty="0">
                <a:solidFill>
                  <a:schemeClr val="accent2">
                    <a:lumMod val="50000"/>
                  </a:schemeClr>
                </a:solidFill>
              </a:rPr>
              <a:t>Präambel</a:t>
            </a:r>
            <a:endParaRPr lang="ru-RU" sz="1400" dirty="0">
              <a:solidFill>
                <a:schemeClr val="accent2">
                  <a:lumMod val="50000"/>
                </a:schemeClr>
              </a:solidFill>
            </a:endParaRPr>
          </a:p>
          <a:p>
            <a:pPr algn="just"/>
            <a:r>
              <a:rPr lang="ru-RU" sz="1400" dirty="0">
                <a:solidFill>
                  <a:schemeClr val="accent2">
                    <a:lumMod val="50000"/>
                  </a:schemeClr>
                </a:solidFill>
              </a:rPr>
              <a:t>	2. </a:t>
            </a:r>
            <a:r>
              <a:rPr lang="de-DE" sz="1400" dirty="0">
                <a:solidFill>
                  <a:schemeClr val="accent2">
                    <a:lumMod val="50000"/>
                  </a:schemeClr>
                </a:solidFill>
              </a:rPr>
              <a:t>Begründung für die Aufnahme in die Liste des  (Wertbeschreibung)</a:t>
            </a:r>
            <a:endParaRPr lang="ru-RU" sz="1400" dirty="0">
              <a:solidFill>
                <a:schemeClr val="accent2">
                  <a:lumMod val="50000"/>
                </a:schemeClr>
              </a:solidFill>
            </a:endParaRPr>
          </a:p>
          <a:p>
            <a:pPr algn="just"/>
            <a:r>
              <a:rPr lang="ru-RU" sz="1400" dirty="0">
                <a:solidFill>
                  <a:schemeClr val="accent2">
                    <a:lumMod val="50000"/>
                  </a:schemeClr>
                </a:solidFill>
              </a:rPr>
              <a:t>	3. </a:t>
            </a:r>
            <a:r>
              <a:rPr lang="de-DE" sz="1400" dirty="0">
                <a:solidFill>
                  <a:schemeClr val="accent2">
                    <a:lumMod val="50000"/>
                  </a:schemeClr>
                </a:solidFill>
              </a:rPr>
              <a:t>Objektgrenzen und Schutzzone</a:t>
            </a:r>
            <a:r>
              <a:rPr lang="ru-RU" sz="1400" dirty="0">
                <a:solidFill>
                  <a:schemeClr val="accent2">
                    <a:lumMod val="50000"/>
                  </a:schemeClr>
                </a:solidFill>
              </a:rPr>
              <a:t> </a:t>
            </a:r>
          </a:p>
          <a:p>
            <a:pPr algn="just"/>
            <a:r>
              <a:rPr lang="ru-RU" sz="1400" dirty="0">
                <a:solidFill>
                  <a:schemeClr val="accent2">
                    <a:lumMod val="50000"/>
                  </a:schemeClr>
                </a:solidFill>
              </a:rPr>
              <a:t>	4. </a:t>
            </a:r>
            <a:r>
              <a:rPr lang="de-DE" sz="1400" dirty="0">
                <a:solidFill>
                  <a:schemeClr val="accent2">
                    <a:lumMod val="50000"/>
                  </a:schemeClr>
                </a:solidFill>
              </a:rPr>
              <a:t>Authentizität und Integrität des Objektes</a:t>
            </a:r>
            <a:r>
              <a:rPr lang="ru-RU" sz="1400" dirty="0">
                <a:solidFill>
                  <a:schemeClr val="accent2">
                    <a:lumMod val="50000"/>
                  </a:schemeClr>
                </a:solidFill>
              </a:rPr>
              <a:t> </a:t>
            </a:r>
          </a:p>
          <a:p>
            <a:pPr algn="just"/>
            <a:r>
              <a:rPr lang="ru-RU" sz="1400" dirty="0">
                <a:solidFill>
                  <a:schemeClr val="accent2">
                    <a:lumMod val="50000"/>
                  </a:schemeClr>
                </a:solidFill>
              </a:rPr>
              <a:t>	5. </a:t>
            </a:r>
            <a:r>
              <a:rPr lang="de-DE" sz="1400" dirty="0">
                <a:solidFill>
                  <a:schemeClr val="accent2">
                    <a:lumMod val="50000"/>
                  </a:schemeClr>
                </a:solidFill>
              </a:rPr>
              <a:t>Verwaltung</a:t>
            </a:r>
            <a:endParaRPr lang="ru-RU" sz="1400" dirty="0">
              <a:solidFill>
                <a:schemeClr val="accent2">
                  <a:lumMod val="50000"/>
                </a:schemeClr>
              </a:solidFill>
            </a:endParaRPr>
          </a:p>
          <a:p>
            <a:pPr algn="just"/>
            <a:r>
              <a:rPr lang="ru-RU" sz="1400" dirty="0">
                <a:solidFill>
                  <a:schemeClr val="accent2">
                    <a:lumMod val="50000"/>
                  </a:schemeClr>
                </a:solidFill>
              </a:rPr>
              <a:t>	6. </a:t>
            </a:r>
            <a:r>
              <a:rPr lang="de-DE" sz="1400" dirty="0">
                <a:solidFill>
                  <a:schemeClr val="accent2">
                    <a:lumMod val="50000"/>
                  </a:schemeClr>
                </a:solidFill>
              </a:rPr>
              <a:t>Schutz</a:t>
            </a:r>
            <a:endParaRPr lang="ru-RU" sz="1400" dirty="0">
              <a:solidFill>
                <a:schemeClr val="accent2">
                  <a:lumMod val="50000"/>
                </a:schemeClr>
              </a:solidFill>
            </a:endParaRPr>
          </a:p>
          <a:p>
            <a:pPr algn="just"/>
            <a:r>
              <a:rPr lang="ru-RU" sz="1400" dirty="0">
                <a:solidFill>
                  <a:schemeClr val="accent2">
                    <a:lumMod val="50000"/>
                  </a:schemeClr>
                </a:solidFill>
              </a:rPr>
              <a:t>	7. </a:t>
            </a:r>
            <a:r>
              <a:rPr lang="de-DE" sz="1400" dirty="0">
                <a:solidFill>
                  <a:schemeClr val="accent2">
                    <a:lumMod val="50000"/>
                  </a:schemeClr>
                </a:solidFill>
              </a:rPr>
              <a:t>Verwaltungspläne</a:t>
            </a:r>
            <a:endParaRPr lang="ru-RU" sz="1400" dirty="0">
              <a:solidFill>
                <a:schemeClr val="accent2">
                  <a:lumMod val="50000"/>
                </a:schemeClr>
              </a:solidFill>
            </a:endParaRPr>
          </a:p>
          <a:p>
            <a:pPr algn="just"/>
            <a:r>
              <a:rPr lang="ru-RU" sz="1400" dirty="0">
                <a:solidFill>
                  <a:schemeClr val="accent2">
                    <a:lumMod val="50000"/>
                  </a:schemeClr>
                </a:solidFill>
              </a:rPr>
              <a:t>	8. </a:t>
            </a:r>
            <a:r>
              <a:rPr lang="de-DE" sz="1400" dirty="0">
                <a:solidFill>
                  <a:schemeClr val="accent2">
                    <a:lumMod val="50000"/>
                  </a:schemeClr>
                </a:solidFill>
              </a:rPr>
              <a:t>Finanziellen Ressourcen</a:t>
            </a:r>
            <a:endParaRPr lang="ru-RU" sz="1400" dirty="0">
              <a:solidFill>
                <a:schemeClr val="accent2">
                  <a:lumMod val="50000"/>
                </a:schemeClr>
              </a:solidFill>
            </a:endParaRPr>
          </a:p>
          <a:p>
            <a:pPr algn="just"/>
            <a:r>
              <a:rPr lang="ru-RU" sz="1400" dirty="0">
                <a:solidFill>
                  <a:schemeClr val="accent2">
                    <a:lumMod val="50000"/>
                  </a:schemeClr>
                </a:solidFill>
              </a:rPr>
              <a:t>	9. </a:t>
            </a:r>
            <a:r>
              <a:rPr lang="de-DE" sz="1400" dirty="0">
                <a:solidFill>
                  <a:schemeClr val="accent2">
                    <a:lumMod val="50000"/>
                  </a:schemeClr>
                </a:solidFill>
              </a:rPr>
              <a:t>Personalqualifikation</a:t>
            </a:r>
            <a:r>
              <a:rPr lang="ru-RU" sz="1400" dirty="0">
                <a:solidFill>
                  <a:schemeClr val="accent2">
                    <a:lumMod val="50000"/>
                  </a:schemeClr>
                </a:solidFill>
              </a:rPr>
              <a:t> (</a:t>
            </a:r>
            <a:r>
              <a:rPr lang="de-DE" sz="1400" dirty="0">
                <a:solidFill>
                  <a:schemeClr val="accent2">
                    <a:lumMod val="50000"/>
                  </a:schemeClr>
                </a:solidFill>
              </a:rPr>
              <a:t>Personalressourcen, HR</a:t>
            </a:r>
            <a:r>
              <a:rPr lang="ru-RU" sz="1400" dirty="0">
                <a:solidFill>
                  <a:schemeClr val="accent2">
                    <a:lumMod val="50000"/>
                  </a:schemeClr>
                </a:solidFill>
              </a:rPr>
              <a:t>) </a:t>
            </a:r>
          </a:p>
          <a:p>
            <a:pPr algn="just"/>
            <a:r>
              <a:rPr lang="ru-RU" sz="1400" dirty="0">
                <a:solidFill>
                  <a:schemeClr val="accent2">
                    <a:lumMod val="50000"/>
                  </a:schemeClr>
                </a:solidFill>
              </a:rPr>
              <a:t>	10.</a:t>
            </a:r>
            <a:r>
              <a:rPr lang="de-DE" sz="1400" dirty="0">
                <a:solidFill>
                  <a:schemeClr val="accent2">
                    <a:lumMod val="50000"/>
                  </a:schemeClr>
                </a:solidFill>
              </a:rPr>
              <a:t> Gewährleistung von Expertisen, Schulungen zu Konservierungs- und Verwaltungsmethoden</a:t>
            </a:r>
            <a:r>
              <a:rPr lang="ru-RU" sz="1400" dirty="0">
                <a:solidFill>
                  <a:schemeClr val="accent2">
                    <a:lumMod val="50000"/>
                  </a:schemeClr>
                </a:solidFill>
              </a:rPr>
              <a:t> </a:t>
            </a:r>
          </a:p>
          <a:p>
            <a:pPr algn="just"/>
            <a:r>
              <a:rPr lang="ru-RU" sz="1400" dirty="0">
                <a:solidFill>
                  <a:schemeClr val="accent2">
                    <a:lumMod val="50000"/>
                  </a:schemeClr>
                </a:solidFill>
              </a:rPr>
              <a:t>	11. </a:t>
            </a:r>
            <a:r>
              <a:rPr lang="de-DE" sz="1400" dirty="0">
                <a:solidFill>
                  <a:schemeClr val="accent2">
                    <a:lumMod val="50000"/>
                  </a:schemeClr>
                </a:solidFill>
              </a:rPr>
              <a:t>Besucher</a:t>
            </a:r>
            <a:endParaRPr lang="ru-RU" sz="1400" dirty="0">
              <a:solidFill>
                <a:schemeClr val="accent2">
                  <a:lumMod val="50000"/>
                </a:schemeClr>
              </a:solidFill>
            </a:endParaRPr>
          </a:p>
          <a:p>
            <a:pPr algn="just"/>
            <a:r>
              <a:rPr lang="ru-RU" sz="1400" dirty="0">
                <a:solidFill>
                  <a:schemeClr val="accent2">
                    <a:lumMod val="50000"/>
                  </a:schemeClr>
                </a:solidFill>
              </a:rPr>
              <a:t>	12. </a:t>
            </a:r>
            <a:r>
              <a:rPr lang="de-DE" sz="1400" dirty="0">
                <a:solidFill>
                  <a:schemeClr val="accent2">
                    <a:lumMod val="50000"/>
                  </a:schemeClr>
                </a:solidFill>
              </a:rPr>
              <a:t>Wissenschaft und Forschung</a:t>
            </a:r>
            <a:r>
              <a:rPr lang="ru-RU" sz="1400" dirty="0">
                <a:solidFill>
                  <a:schemeClr val="accent2">
                    <a:lumMod val="50000"/>
                  </a:schemeClr>
                </a:solidFill>
              </a:rPr>
              <a:t> </a:t>
            </a:r>
          </a:p>
          <a:p>
            <a:pPr algn="just"/>
            <a:r>
              <a:rPr lang="ru-RU" sz="1400" dirty="0">
                <a:solidFill>
                  <a:schemeClr val="accent2">
                    <a:lumMod val="50000"/>
                  </a:schemeClr>
                </a:solidFill>
              </a:rPr>
              <a:t>	13. </a:t>
            </a:r>
            <a:r>
              <a:rPr lang="de-DE" sz="1400" dirty="0">
                <a:solidFill>
                  <a:schemeClr val="accent2">
                    <a:lumMod val="50000"/>
                  </a:schemeClr>
                </a:solidFill>
              </a:rPr>
              <a:t>Ausbildung, Information, Öffentlichkeitsarbeite</a:t>
            </a:r>
            <a:r>
              <a:rPr lang="ru-RU" sz="1400" dirty="0">
                <a:solidFill>
                  <a:schemeClr val="accent2">
                    <a:lumMod val="50000"/>
                  </a:schemeClr>
                </a:solidFill>
              </a:rPr>
              <a:t> </a:t>
            </a:r>
          </a:p>
          <a:p>
            <a:pPr algn="just"/>
            <a:r>
              <a:rPr lang="ru-RU" sz="1400" dirty="0">
                <a:solidFill>
                  <a:schemeClr val="accent2">
                    <a:lumMod val="50000"/>
                  </a:schemeClr>
                </a:solidFill>
              </a:rPr>
              <a:t>	14. </a:t>
            </a:r>
            <a:r>
              <a:rPr lang="de-DE" sz="1400" dirty="0">
                <a:solidFill>
                  <a:schemeClr val="accent2">
                    <a:lumMod val="50000"/>
                  </a:schemeClr>
                </a:solidFill>
              </a:rPr>
              <a:t>Wirkungsfaktoren (Zustand, Erhaltung des Objektes)</a:t>
            </a:r>
            <a:endParaRPr lang="ru-RU" sz="1400" dirty="0">
              <a:solidFill>
                <a:schemeClr val="accent2">
                  <a:lumMod val="50000"/>
                </a:schemeClr>
              </a:solidFill>
            </a:endParaRPr>
          </a:p>
          <a:p>
            <a:pPr algn="just"/>
            <a:r>
              <a:rPr lang="ru-RU" sz="1400" dirty="0">
                <a:solidFill>
                  <a:schemeClr val="accent2">
                    <a:lumMod val="50000"/>
                  </a:schemeClr>
                </a:solidFill>
              </a:rPr>
              <a:t>	15. </a:t>
            </a:r>
            <a:r>
              <a:rPr lang="de-DE" sz="1400" dirty="0">
                <a:solidFill>
                  <a:schemeClr val="accent2">
                    <a:lumMod val="50000"/>
                  </a:schemeClr>
                </a:solidFill>
              </a:rPr>
              <a:t>Monitoring</a:t>
            </a:r>
            <a:endParaRPr lang="ru-RU" sz="1400" dirty="0">
              <a:solidFill>
                <a:schemeClr val="accent2">
                  <a:lumMod val="50000"/>
                </a:schemeClr>
              </a:solidFill>
            </a:endParaRPr>
          </a:p>
          <a:p>
            <a:pPr algn="just"/>
            <a:r>
              <a:rPr lang="ru-RU" sz="1400" dirty="0">
                <a:solidFill>
                  <a:schemeClr val="accent2">
                    <a:lumMod val="50000"/>
                  </a:schemeClr>
                </a:solidFill>
              </a:rPr>
              <a:t>	16. </a:t>
            </a:r>
            <a:r>
              <a:rPr lang="de-DE" sz="1400" dirty="0">
                <a:solidFill>
                  <a:schemeClr val="accent2">
                    <a:lumMod val="50000"/>
                  </a:schemeClr>
                </a:solidFill>
              </a:rPr>
              <a:t>Schlussfolgerungen</a:t>
            </a:r>
            <a:endParaRPr lang="ru-RU" sz="1400" dirty="0">
              <a:solidFill>
                <a:schemeClr val="accent2">
                  <a:lumMod val="50000"/>
                </a:schemeClr>
              </a:solidFill>
            </a:endParaRPr>
          </a:p>
          <a:p>
            <a:pPr algn="just"/>
            <a:r>
              <a:rPr lang="ru-RU" sz="1400" dirty="0">
                <a:solidFill>
                  <a:schemeClr val="accent2">
                    <a:lumMod val="50000"/>
                  </a:schemeClr>
                </a:solidFill>
              </a:rPr>
              <a:t>	17. </a:t>
            </a:r>
            <a:r>
              <a:rPr lang="de-DE" sz="1400" dirty="0">
                <a:solidFill>
                  <a:schemeClr val="accent2">
                    <a:lumMod val="50000"/>
                  </a:schemeClr>
                </a:solidFill>
              </a:rPr>
              <a:t>Mögliche Entscheidungen des Weltkulturerbe-Komitees</a:t>
            </a:r>
            <a:r>
              <a:rPr lang="ru-RU" sz="1400" dirty="0">
                <a:solidFill>
                  <a:schemeClr val="accent2">
                    <a:lumMod val="50000"/>
                  </a:schemeClr>
                </a:solidFill>
              </a:rPr>
              <a:t> </a:t>
            </a:r>
          </a:p>
          <a:p>
            <a:pPr algn="just"/>
            <a:r>
              <a:rPr lang="ru-RU" sz="1400" dirty="0">
                <a:solidFill>
                  <a:schemeClr val="accent2">
                    <a:lumMod val="50000"/>
                  </a:schemeClr>
                </a:solidFill>
              </a:rPr>
              <a:t>	18. </a:t>
            </a:r>
            <a:r>
              <a:rPr lang="de-DE" sz="1400" dirty="0">
                <a:solidFill>
                  <a:schemeClr val="accent2">
                    <a:lumMod val="50000"/>
                  </a:schemeClr>
                </a:solidFill>
              </a:rPr>
              <a:t>Auswertung der Berichterstattung</a:t>
            </a:r>
            <a:r>
              <a:rPr lang="ru-RU" sz="1400" dirty="0">
                <a:solidFill>
                  <a:schemeClr val="accent2">
                    <a:lumMod val="50000"/>
                  </a:schemeClr>
                </a:solidFill>
              </a:rPr>
              <a:t> </a:t>
            </a:r>
          </a:p>
          <a:p>
            <a:pPr algn="just"/>
            <a:r>
              <a:rPr lang="ru-RU" sz="1400" dirty="0">
                <a:solidFill>
                  <a:schemeClr val="accent2">
                    <a:lumMod val="50000"/>
                  </a:schemeClr>
                </a:solidFill>
              </a:rPr>
              <a:t>	19. </a:t>
            </a:r>
            <a:r>
              <a:rPr lang="de-DE" sz="1400" dirty="0">
                <a:solidFill>
                  <a:schemeClr val="accent2">
                    <a:lumMod val="50000"/>
                  </a:schemeClr>
                </a:solidFill>
              </a:rPr>
              <a:t>Unterlagen-Kontrollliste</a:t>
            </a:r>
            <a:endParaRPr lang="ru-RU" sz="1400" dirty="0">
              <a:solidFill>
                <a:schemeClr val="accent2">
                  <a:lumMod val="50000"/>
                </a:schemeClr>
              </a:solidFill>
            </a:endParaRPr>
          </a:p>
          <a:p>
            <a:pPr algn="just"/>
            <a:endParaRPr lang="ru-RU" sz="1400" dirty="0">
              <a:solidFill>
                <a:schemeClr val="accent2">
                  <a:lumMod val="50000"/>
                </a:schemeClr>
              </a:solidFill>
            </a:endParaRPr>
          </a:p>
        </p:txBody>
      </p:sp>
      <p:sp>
        <p:nvSpPr>
          <p:cNvPr id="6" name="TextBox 5"/>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pic>
        <p:nvPicPr>
          <p:cNvPr id="8"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66" r="5103" b="25453"/>
          <a:stretch/>
        </p:blipFill>
        <p:spPr bwMode="auto">
          <a:xfrm>
            <a:off x="6298441" y="68239"/>
            <a:ext cx="2845559" cy="129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4009" y="1711214"/>
            <a:ext cx="2690454" cy="4199466"/>
          </a:xfrm>
          <a:prstGeom prst="rect">
            <a:avLst/>
          </a:prstGeom>
          <a:noFill/>
          <a:ln>
            <a:noFill/>
          </a:ln>
          <a:effectLst>
            <a:outerShdw blurRad="50800" dist="38100" dir="18900000" sx="103000" sy="103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81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0" y="0"/>
            <a:ext cx="9004300" cy="584200"/>
          </a:xfrm>
          <a:solidFill>
            <a:schemeClr val="bg1"/>
          </a:solidFill>
        </p:spPr>
        <p:txBody>
          <a:bodyPr>
            <a:normAutofit/>
          </a:bodyPr>
          <a:lstStyle/>
          <a:p>
            <a:pPr algn="ctr"/>
            <a:r>
              <a:rPr lang="ru-RU" altLang="ru-RU" sz="2000" dirty="0"/>
              <a:t>Обучение</a:t>
            </a:r>
            <a:r>
              <a:rPr lang="de-DE" altLang="ru-RU" sz="2000" dirty="0"/>
              <a:t> - Schulung</a:t>
            </a:r>
            <a:endParaRPr lang="ru-RU" altLang="ru-RU" sz="2000" dirty="0"/>
          </a:p>
        </p:txBody>
      </p:sp>
      <p:sp>
        <p:nvSpPr>
          <p:cNvPr id="5" name="Прямоугольник 4"/>
          <p:cNvSpPr/>
          <p:nvPr/>
        </p:nvSpPr>
        <p:spPr>
          <a:xfrm>
            <a:off x="285750" y="586394"/>
            <a:ext cx="8601475" cy="1138773"/>
          </a:xfrm>
          <a:prstGeom prst="rect">
            <a:avLst/>
          </a:prstGeom>
        </p:spPr>
        <p:txBody>
          <a:bodyPr wrap="square">
            <a:spAutoFit/>
          </a:bodyPr>
          <a:lstStyle/>
          <a:p>
            <a:pPr algn="just"/>
            <a:r>
              <a:rPr lang="ru-RU" dirty="0">
                <a:solidFill>
                  <a:schemeClr val="accent2">
                    <a:lumMod val="50000"/>
                  </a:schemeClr>
                </a:solidFill>
              </a:rPr>
              <a:t>В 2004 г. на Куршской косе состоялся международный семинар по подготовке планов управления для ООПТ, включённых в список Всемирного Наследия. </a:t>
            </a:r>
          </a:p>
          <a:p>
            <a:pPr algn="just"/>
            <a:r>
              <a:rPr lang="ru-RU" sz="1600" dirty="0">
                <a:solidFill>
                  <a:schemeClr val="accent2">
                    <a:lumMod val="75000"/>
                  </a:schemeClr>
                </a:solidFill>
              </a:rPr>
              <a:t>2004 </a:t>
            </a:r>
            <a:r>
              <a:rPr lang="de-DE" sz="1600" dirty="0">
                <a:solidFill>
                  <a:schemeClr val="accent2">
                    <a:lumMod val="75000"/>
                  </a:schemeClr>
                </a:solidFill>
              </a:rPr>
              <a:t>fand auf der </a:t>
            </a:r>
            <a:r>
              <a:rPr lang="de-DE" sz="1600" dirty="0" err="1">
                <a:solidFill>
                  <a:schemeClr val="accent2">
                    <a:lumMod val="75000"/>
                  </a:schemeClr>
                </a:solidFill>
              </a:rPr>
              <a:t>Kurischen</a:t>
            </a:r>
            <a:r>
              <a:rPr lang="de-DE" sz="1600" dirty="0">
                <a:solidFill>
                  <a:schemeClr val="accent2">
                    <a:lumMod val="75000"/>
                  </a:schemeClr>
                </a:solidFill>
              </a:rPr>
              <a:t> Nehrung das internationale Seminar zur Vorbereitung der Verwaltungspläne für die Naturschutzgebiete – Objekte des Weltkulturerbes statt.</a:t>
            </a:r>
            <a:endParaRPr lang="ru-RU" sz="1600" dirty="0">
              <a:solidFill>
                <a:schemeClr val="accent2">
                  <a:lumMod val="75000"/>
                </a:schemeClr>
              </a:solidFill>
            </a:endParaRPr>
          </a:p>
        </p:txBody>
      </p:sp>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453" r="12534"/>
          <a:stretch/>
        </p:blipFill>
        <p:spPr bwMode="auto">
          <a:xfrm>
            <a:off x="2983549" y="2227851"/>
            <a:ext cx="3232915" cy="237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
        <p:nvSpPr>
          <p:cNvPr id="2" name="Прямоугольник 1"/>
          <p:cNvSpPr/>
          <p:nvPr/>
        </p:nvSpPr>
        <p:spPr>
          <a:xfrm>
            <a:off x="285749" y="1836687"/>
            <a:ext cx="2693321" cy="4016484"/>
          </a:xfrm>
          <a:prstGeom prst="rect">
            <a:avLst/>
          </a:prstGeom>
        </p:spPr>
        <p:txBody>
          <a:bodyPr wrap="square">
            <a:spAutoFit/>
          </a:bodyPr>
          <a:lstStyle/>
          <a:p>
            <a:r>
              <a:rPr lang="ru-RU" sz="1700" dirty="0"/>
              <a:t>Участники (более 30 менеджеров ООПТ, представители МПР РФ, научных организаций, благотворительных фондов из Германии, Канады, Литвы, России) предложили оптимальный вариант менеджмент плана объекта ВН, как  для  всего объекта, так и отдельные подробные планы для каждой ООПТ в его составе.</a:t>
            </a:r>
          </a:p>
        </p:txBody>
      </p:sp>
      <p:sp>
        <p:nvSpPr>
          <p:cNvPr id="8" name="Прямоугольник 7"/>
          <p:cNvSpPr/>
          <p:nvPr/>
        </p:nvSpPr>
        <p:spPr>
          <a:xfrm>
            <a:off x="6216464" y="1878804"/>
            <a:ext cx="2693321" cy="4031873"/>
          </a:xfrm>
          <a:prstGeom prst="rect">
            <a:avLst/>
          </a:prstGeom>
        </p:spPr>
        <p:txBody>
          <a:bodyPr wrap="square">
            <a:spAutoFit/>
          </a:bodyPr>
          <a:lstStyle/>
          <a:p>
            <a:r>
              <a:rPr lang="de-DE" sz="1600" dirty="0"/>
              <a:t>Die Teilnehmer (über 30 Pers. aus der Verwaltung der  Naturschutzgebiete, Umweltministerium der RF, Forscher und Wissenschaftler, Umweltstiftungen aus Deutschland, Kanada, Litauen, Russland) haben die optimalen Varianten vorgeschlagen: sowohl den Management-Plan für das Gesamtobjekt als auch ausführliche Teilpläne für die einzelnen Naturschutzgebiete</a:t>
            </a:r>
            <a:r>
              <a:rPr lang="ru-RU" sz="1600" dirty="0"/>
              <a:t>.</a:t>
            </a:r>
          </a:p>
        </p:txBody>
      </p:sp>
    </p:spTree>
    <p:extLst>
      <p:ext uri="{BB962C8B-B14F-4D97-AF65-F5344CB8AC3E}">
        <p14:creationId xmlns:p14="http://schemas.microsoft.com/office/powerpoint/2010/main" val="268111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Рисунок 4" descr="заключение партнерского соглашения.jpg"/>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r="-8"/>
          <a:stretch/>
        </p:blipFill>
        <p:spPr>
          <a:xfrm>
            <a:off x="4737382" y="1816100"/>
            <a:ext cx="4246034" cy="3238500"/>
          </a:xfrm>
        </p:spPr>
      </p:pic>
      <p:sp>
        <p:nvSpPr>
          <p:cNvPr id="7170" name="Заголовок 1"/>
          <p:cNvSpPr>
            <a:spLocks noGrp="1"/>
          </p:cNvSpPr>
          <p:nvPr>
            <p:ph type="title"/>
          </p:nvPr>
        </p:nvSpPr>
        <p:spPr>
          <a:xfrm>
            <a:off x="0" y="199505"/>
            <a:ext cx="9144000" cy="1223158"/>
          </a:xfrm>
          <a:solidFill>
            <a:schemeClr val="bg1"/>
          </a:solidFill>
        </p:spPr>
        <p:txBody>
          <a:bodyPr>
            <a:normAutofit fontScale="90000"/>
          </a:bodyPr>
          <a:lstStyle/>
          <a:p>
            <a:pPr algn="ctr"/>
            <a:r>
              <a:rPr lang="ru-RU" altLang="ru-RU" sz="2000" dirty="0"/>
              <a:t>Совместный план управления объектом Всемирного наследия ЮНЕСКО «Куршская коса»</a:t>
            </a:r>
            <a:br>
              <a:rPr lang="de-DE" altLang="ru-RU" sz="2000" dirty="0"/>
            </a:br>
            <a:r>
              <a:rPr lang="de-DE" altLang="ru-RU" sz="2000" dirty="0">
                <a:solidFill>
                  <a:schemeClr val="tx1"/>
                </a:solidFill>
              </a:rPr>
              <a:t>Gemeinsamer Plan der Verwaltung des UNESCO-</a:t>
            </a:r>
            <a:r>
              <a:rPr lang="de-DE" altLang="ru-RU" sz="2000" dirty="0" err="1">
                <a:solidFill>
                  <a:schemeClr val="tx1"/>
                </a:solidFill>
              </a:rPr>
              <a:t>Weltkulturerbeobjektes</a:t>
            </a:r>
            <a:r>
              <a:rPr lang="de-DE" altLang="ru-RU" sz="2000" dirty="0">
                <a:solidFill>
                  <a:schemeClr val="tx1"/>
                </a:solidFill>
              </a:rPr>
              <a:t> „</a:t>
            </a:r>
            <a:r>
              <a:rPr lang="de-DE" altLang="ru-RU" sz="2000" dirty="0" err="1">
                <a:solidFill>
                  <a:schemeClr val="tx1"/>
                </a:solidFill>
              </a:rPr>
              <a:t>Kurische</a:t>
            </a:r>
            <a:r>
              <a:rPr lang="de-DE" altLang="ru-RU" sz="2000" dirty="0">
                <a:solidFill>
                  <a:schemeClr val="tx1"/>
                </a:solidFill>
              </a:rPr>
              <a:t> Nehrung“</a:t>
            </a:r>
            <a:endParaRPr lang="ru-RU" altLang="ru-RU" sz="2000" dirty="0">
              <a:solidFill>
                <a:schemeClr val="tx1"/>
              </a:solidFill>
            </a:endParaRPr>
          </a:p>
        </p:txBody>
      </p:sp>
      <p:sp>
        <p:nvSpPr>
          <p:cNvPr id="7171" name="Текст 2"/>
          <p:cNvSpPr>
            <a:spLocks noGrp="1"/>
          </p:cNvSpPr>
          <p:nvPr>
            <p:ph type="body" sz="quarter" idx="10"/>
          </p:nvPr>
        </p:nvSpPr>
        <p:spPr>
          <a:xfrm>
            <a:off x="268778" y="1411781"/>
            <a:ext cx="4495800" cy="2312323"/>
          </a:xfrm>
          <a:noFill/>
        </p:spPr>
        <p:txBody>
          <a:bodyPr>
            <a:normAutofit/>
          </a:bodyPr>
          <a:lstStyle/>
          <a:p>
            <a:pPr marL="0" indent="177800" algn="just">
              <a:lnSpc>
                <a:spcPct val="80000"/>
              </a:lnSpc>
              <a:spcBef>
                <a:spcPct val="0"/>
              </a:spcBef>
            </a:pPr>
            <a:r>
              <a:rPr lang="ru-RU" altLang="ru-RU" sz="1600" dirty="0"/>
              <a:t>  </a:t>
            </a:r>
            <a:r>
              <a:rPr lang="ru-RU" altLang="ru-RU" sz="1600" dirty="0">
                <a:solidFill>
                  <a:schemeClr val="accent2">
                    <a:lumMod val="50000"/>
                  </a:schemeClr>
                </a:solidFill>
                <a:latin typeface="Arial" charset="0"/>
                <a:ea typeface="+mn-ea"/>
                <a:cs typeface="Arial" charset="0"/>
              </a:rPr>
              <a:t>   </a:t>
            </a:r>
            <a:r>
              <a:rPr lang="ru-RU" altLang="ru-RU" sz="1600" dirty="0"/>
              <a:t>В рамках совместной деятельности национальных парков «Куршская коса» (РФ) и «Куршю Нерия» (ЛР) с целью исполнения поручения комитета ЮНЕСКО начата работа по подготовке совместного плана управления объектом Всемирного наследия ЮНЕСКО «Куршская коса», который включает в себя планы развития туризма, управления движением, менеджмент-план, а также опись выдающейся универсальной ценности Куршской косы.</a:t>
            </a:r>
          </a:p>
        </p:txBody>
      </p:sp>
      <p:sp>
        <p:nvSpPr>
          <p:cNvPr id="5" name="TextBox 4"/>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
        <p:nvSpPr>
          <p:cNvPr id="6" name="Текст 2"/>
          <p:cNvSpPr txBox="1">
            <a:spLocks/>
          </p:cNvSpPr>
          <p:nvPr/>
        </p:nvSpPr>
        <p:spPr bwMode="auto">
          <a:xfrm>
            <a:off x="238298" y="3760129"/>
            <a:ext cx="4495800" cy="205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Tx/>
              <a:buNone/>
              <a:defRPr sz="1800" kern="1200">
                <a:solidFill>
                  <a:srgbClr val="673E1D"/>
                </a:solidFill>
                <a:latin typeface="Tahoma" pitchFamily="34" charset="0"/>
                <a:ea typeface="Tahoma" pitchFamily="34" charset="0"/>
                <a:cs typeface="Tahoma" pitchFamily="34" charset="0"/>
              </a:defRPr>
            </a:lvl1pPr>
            <a:lvl2pPr marL="742950" indent="-28575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2pPr>
            <a:lvl3pPr marL="1143000" indent="-22860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3pPr>
            <a:lvl4pPr marL="1600200" indent="-22860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77800" algn="just">
              <a:lnSpc>
                <a:spcPct val="80000"/>
              </a:lnSpc>
              <a:spcBef>
                <a:spcPct val="0"/>
              </a:spcBef>
            </a:pPr>
            <a:r>
              <a:rPr lang="ru-RU" altLang="ru-RU" sz="1600" dirty="0">
                <a:solidFill>
                  <a:schemeClr val="accent2">
                    <a:lumMod val="75000"/>
                  </a:schemeClr>
                </a:solidFill>
              </a:rPr>
              <a:t>  </a:t>
            </a:r>
            <a:r>
              <a:rPr lang="ru-RU" altLang="ru-RU" sz="1600" dirty="0">
                <a:solidFill>
                  <a:schemeClr val="accent2">
                    <a:lumMod val="75000"/>
                  </a:schemeClr>
                </a:solidFill>
                <a:latin typeface="Arial" charset="0"/>
                <a:ea typeface="+mn-ea"/>
                <a:cs typeface="Arial" charset="0"/>
              </a:rPr>
              <a:t>  </a:t>
            </a:r>
            <a:r>
              <a:rPr lang="de-DE" altLang="ru-RU" sz="1600" dirty="0">
                <a:solidFill>
                  <a:schemeClr val="accent2">
                    <a:lumMod val="75000"/>
                  </a:schemeClr>
                </a:solidFill>
                <a:latin typeface="Arial" charset="0"/>
                <a:ea typeface="+mn-ea"/>
                <a:cs typeface="Arial" charset="0"/>
              </a:rPr>
              <a:t>Zwecks Erfüllung des UNESCO-Auftrags haben die beiden Nationalparks „</a:t>
            </a:r>
            <a:r>
              <a:rPr lang="de-DE" altLang="ru-RU" sz="1600" dirty="0" err="1">
                <a:solidFill>
                  <a:schemeClr val="accent2">
                    <a:lumMod val="75000"/>
                  </a:schemeClr>
                </a:solidFill>
                <a:latin typeface="Arial" charset="0"/>
                <a:ea typeface="+mn-ea"/>
                <a:cs typeface="Arial" charset="0"/>
              </a:rPr>
              <a:t>Kurische</a:t>
            </a:r>
            <a:r>
              <a:rPr lang="de-DE" altLang="ru-RU" sz="1600" dirty="0">
                <a:solidFill>
                  <a:schemeClr val="accent2">
                    <a:lumMod val="75000"/>
                  </a:schemeClr>
                </a:solidFill>
                <a:latin typeface="Arial" charset="0"/>
                <a:ea typeface="+mn-ea"/>
                <a:cs typeface="Arial" charset="0"/>
              </a:rPr>
              <a:t> Nehrung“ (Russland) und „</a:t>
            </a:r>
            <a:r>
              <a:rPr lang="lt-LT" altLang="ru-RU" sz="1600" dirty="0">
                <a:solidFill>
                  <a:schemeClr val="accent2">
                    <a:lumMod val="75000"/>
                  </a:schemeClr>
                </a:solidFill>
                <a:latin typeface="Arial" charset="0"/>
                <a:ea typeface="+mn-ea"/>
                <a:cs typeface="Arial" charset="0"/>
              </a:rPr>
              <a:t>Kuršių nerija</a:t>
            </a:r>
            <a:r>
              <a:rPr lang="de-DE" altLang="ru-RU" sz="1600" dirty="0">
                <a:solidFill>
                  <a:schemeClr val="accent2">
                    <a:lumMod val="75000"/>
                  </a:schemeClr>
                </a:solidFill>
                <a:latin typeface="Arial" charset="0"/>
                <a:ea typeface="+mn-ea"/>
                <a:cs typeface="Arial" charset="0"/>
              </a:rPr>
              <a:t>“ (Litauen) begonnen, den gemeinsamen Verwaltungsplan für das Objekt des Weltkulturerbes „</a:t>
            </a:r>
            <a:r>
              <a:rPr lang="de-DE" altLang="ru-RU" sz="1600" dirty="0" err="1">
                <a:solidFill>
                  <a:schemeClr val="accent2">
                    <a:lumMod val="75000"/>
                  </a:schemeClr>
                </a:solidFill>
                <a:latin typeface="Arial" charset="0"/>
                <a:ea typeface="+mn-ea"/>
                <a:cs typeface="Arial" charset="0"/>
              </a:rPr>
              <a:t>Kurische</a:t>
            </a:r>
            <a:r>
              <a:rPr lang="de-DE" altLang="ru-RU" sz="1600" dirty="0">
                <a:solidFill>
                  <a:schemeClr val="accent2">
                    <a:lumMod val="75000"/>
                  </a:schemeClr>
                </a:solidFill>
                <a:latin typeface="Arial" charset="0"/>
                <a:ea typeface="+mn-ea"/>
                <a:cs typeface="Arial" charset="0"/>
              </a:rPr>
              <a:t> Nehrung“ zu erarbeiten, Seine Bestandteile: Tourismusentwicklungsplan, Besucherlenkung, Management-Plan sowie Bestandsaufnahme zum außergewöhnlichen universellen Wert der </a:t>
            </a:r>
            <a:r>
              <a:rPr lang="de-DE" altLang="ru-RU" sz="1600" dirty="0" err="1">
                <a:solidFill>
                  <a:schemeClr val="accent2">
                    <a:lumMod val="75000"/>
                  </a:schemeClr>
                </a:solidFill>
                <a:latin typeface="Arial" charset="0"/>
                <a:ea typeface="+mn-ea"/>
                <a:cs typeface="Arial" charset="0"/>
              </a:rPr>
              <a:t>Kurischen</a:t>
            </a:r>
            <a:r>
              <a:rPr lang="de-DE" altLang="ru-RU" sz="1600" dirty="0">
                <a:solidFill>
                  <a:schemeClr val="accent2">
                    <a:lumMod val="75000"/>
                  </a:schemeClr>
                </a:solidFill>
                <a:latin typeface="Arial" charset="0"/>
                <a:ea typeface="+mn-ea"/>
                <a:cs typeface="Arial" charset="0"/>
              </a:rPr>
              <a:t> Nehrung</a:t>
            </a:r>
            <a:r>
              <a:rPr lang="ru-RU" altLang="ru-RU" sz="1600" dirty="0">
                <a:solidFill>
                  <a:schemeClr val="accent2">
                    <a:lumMod val="75000"/>
                  </a:schemeClr>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525" y="134716"/>
            <a:ext cx="3542082" cy="370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111381"/>
            <a:ext cx="4821381" cy="618928"/>
          </a:xfrm>
          <a:solidFill>
            <a:schemeClr val="bg1"/>
          </a:solidFill>
        </p:spPr>
        <p:txBody>
          <a:bodyPr>
            <a:normAutofit fontScale="90000"/>
          </a:bodyPr>
          <a:lstStyle/>
          <a:p>
            <a:pPr algn="ctr"/>
            <a:r>
              <a:rPr lang="ru-RU" sz="2000" dirty="0"/>
              <a:t>Всемирная универсальная ценность</a:t>
            </a:r>
            <a:br>
              <a:rPr lang="de-DE" sz="2000" dirty="0"/>
            </a:br>
            <a:r>
              <a:rPr lang="de-DE" sz="2000" dirty="0" err="1"/>
              <a:t>Aussergewöhnlicher</a:t>
            </a:r>
            <a:r>
              <a:rPr lang="de-DE" sz="2000" dirty="0"/>
              <a:t> universeller Wert</a:t>
            </a:r>
            <a:endParaRPr lang="ru-RU" sz="2000" dirty="0"/>
          </a:p>
        </p:txBody>
      </p:sp>
      <p:sp>
        <p:nvSpPr>
          <p:cNvPr id="3" name="Текст 2"/>
          <p:cNvSpPr>
            <a:spLocks noGrp="1"/>
          </p:cNvSpPr>
          <p:nvPr>
            <p:ph type="body" sz="quarter" idx="10"/>
          </p:nvPr>
        </p:nvSpPr>
        <p:spPr>
          <a:xfrm>
            <a:off x="0" y="806346"/>
            <a:ext cx="4023360" cy="2186235"/>
          </a:xfrm>
        </p:spPr>
        <p:txBody>
          <a:bodyPr>
            <a:noAutofit/>
          </a:bodyPr>
          <a:lstStyle/>
          <a:p>
            <a:pPr marL="0" indent="177800" algn="just"/>
            <a:r>
              <a:rPr lang="ru-RU" sz="1400" dirty="0"/>
              <a:t>Решением 34-й сессии Комитета ВН (Бразилиа, 2010)  – главного  органа Конвенции ЮНЕСКО об охране всемирного культурного и природного наследия (1972 г.), </a:t>
            </a:r>
            <a:r>
              <a:rPr lang="ru-RU" altLang="ru-RU" sz="1400" dirty="0"/>
              <a:t>российская и литовская стороны призваны  подготовить совместное  Обоснование Выдающейся Универсальной ценности для объекта Всемирного наследия, как основу для будущего управления объектом и его сохранения.</a:t>
            </a:r>
            <a:endParaRPr lang="ru-RU" sz="1400" dirty="0"/>
          </a:p>
        </p:txBody>
      </p:sp>
      <p:sp>
        <p:nvSpPr>
          <p:cNvPr id="5" name="Прямоугольник 4"/>
          <p:cNvSpPr/>
          <p:nvPr/>
        </p:nvSpPr>
        <p:spPr>
          <a:xfrm>
            <a:off x="4348466" y="3928202"/>
            <a:ext cx="4662991" cy="2677656"/>
          </a:xfrm>
          <a:prstGeom prst="rect">
            <a:avLst/>
          </a:prstGeom>
        </p:spPr>
        <p:txBody>
          <a:bodyPr wrap="square">
            <a:spAutoFit/>
          </a:bodyPr>
          <a:lstStyle/>
          <a:p>
            <a:r>
              <a:rPr lang="ru-RU" sz="1400" dirty="0">
                <a:solidFill>
                  <a:srgbClr val="673E1D"/>
                </a:solidFill>
                <a:latin typeface="Tahoma" pitchFamily="34" charset="0"/>
                <a:ea typeface="Tahoma" pitchFamily="34" charset="0"/>
                <a:cs typeface="Tahoma" pitchFamily="34" charset="0"/>
              </a:rPr>
              <a:t>Описание Выдающейся Универсальной Ценности (ВУЦ) объекта наследия включает раздел с кратким изложением ценностей, описание критерия, целостности и аутентичности объекта наследия, а также  требования к защите и управлению объектом.</a:t>
            </a:r>
            <a:endParaRPr lang="de-DE" sz="1400" dirty="0">
              <a:solidFill>
                <a:srgbClr val="673E1D"/>
              </a:solidFill>
              <a:latin typeface="Tahoma" pitchFamily="34" charset="0"/>
              <a:ea typeface="Tahoma" pitchFamily="34" charset="0"/>
              <a:cs typeface="Tahoma" pitchFamily="34" charset="0"/>
            </a:endParaRPr>
          </a:p>
          <a:p>
            <a:endParaRPr lang="de-DE" sz="1400" dirty="0">
              <a:solidFill>
                <a:srgbClr val="673E1D"/>
              </a:solidFill>
              <a:latin typeface="Tahoma" pitchFamily="34" charset="0"/>
              <a:ea typeface="Tahoma" pitchFamily="34" charset="0"/>
              <a:cs typeface="Tahoma" pitchFamily="34" charset="0"/>
            </a:endParaRPr>
          </a:p>
          <a:p>
            <a:r>
              <a:rPr lang="de-DE" sz="1400" dirty="0">
                <a:solidFill>
                  <a:srgbClr val="673E1D"/>
                </a:solidFill>
                <a:latin typeface="Tahoma" pitchFamily="34" charset="0"/>
                <a:ea typeface="Tahoma" pitchFamily="34" charset="0"/>
                <a:cs typeface="Tahoma" pitchFamily="34" charset="0"/>
              </a:rPr>
              <a:t>Die Beschreibung des außergewöhnlichen universellen Wertes des Weltkulturerbe-Objektes beinhaltet : Kurzdarstellung der Werte, </a:t>
            </a:r>
            <a:r>
              <a:rPr lang="de-DE" sz="1400" dirty="0" err="1">
                <a:solidFill>
                  <a:srgbClr val="673E1D"/>
                </a:solidFill>
                <a:latin typeface="Tahoma" pitchFamily="34" charset="0"/>
                <a:ea typeface="Tahoma" pitchFamily="34" charset="0"/>
                <a:cs typeface="Tahoma" pitchFamily="34" charset="0"/>
              </a:rPr>
              <a:t>Kriterienbeschreibung</a:t>
            </a:r>
            <a:r>
              <a:rPr lang="de-DE" sz="1400" dirty="0">
                <a:solidFill>
                  <a:srgbClr val="673E1D"/>
                </a:solidFill>
                <a:latin typeface="Tahoma" pitchFamily="34" charset="0"/>
                <a:ea typeface="Tahoma" pitchFamily="34" charset="0"/>
                <a:cs typeface="Tahoma" pitchFamily="34" charset="0"/>
              </a:rPr>
              <a:t>, seine Integrität und Authentizität sowie die Anforderungen an seinen Schutz und Verwaltung beinhalten.</a:t>
            </a:r>
          </a:p>
          <a:p>
            <a:endParaRPr lang="ru-RU" sz="1400" dirty="0">
              <a:solidFill>
                <a:srgbClr val="673E1D"/>
              </a:solidFill>
              <a:latin typeface="Tahoma" pitchFamily="34" charset="0"/>
              <a:ea typeface="Tahoma" pitchFamily="34" charset="0"/>
              <a:cs typeface="Tahoma" pitchFamily="34" charset="0"/>
            </a:endParaRPr>
          </a:p>
        </p:txBody>
      </p:sp>
      <p:sp>
        <p:nvSpPr>
          <p:cNvPr id="6" name="TextBox 5"/>
          <p:cNvSpPr txBox="1"/>
          <p:nvPr/>
        </p:nvSpPr>
        <p:spPr>
          <a:xfrm>
            <a:off x="1080641" y="6241417"/>
            <a:ext cx="3267825" cy="492443"/>
          </a:xfrm>
          <a:prstGeom prst="rect">
            <a:avLst/>
          </a:prstGeom>
          <a:noFill/>
        </p:spPr>
        <p:txBody>
          <a:bodyPr wrap="square" rtlCol="0">
            <a:spAutoFit/>
          </a:bodyPr>
          <a:lstStyle/>
          <a:p>
            <a:r>
              <a:rPr lang="de-DE" sz="1000" b="1" dirty="0">
                <a:solidFill>
                  <a:schemeClr val="accent2">
                    <a:lumMod val="75000"/>
                  </a:schemeClr>
                </a:solidFill>
              </a:rPr>
              <a:t>NATIONALPARK</a:t>
            </a:r>
            <a:endParaRPr lang="de-DE" sz="1200" b="1" dirty="0">
              <a:solidFill>
                <a:schemeClr val="accent2">
                  <a:lumMod val="75000"/>
                </a:schemeClr>
              </a:solidFill>
            </a:endParaRPr>
          </a:p>
          <a:p>
            <a:r>
              <a:rPr lang="de-DE" sz="1600" b="1" dirty="0">
                <a:solidFill>
                  <a:srgbClr val="3C6C8A"/>
                </a:solidFill>
                <a:latin typeface="Comic Sans MS" panose="030F0702030302020204" pitchFamily="66" charset="0"/>
                <a:ea typeface="Tahoma" pitchFamily="34" charset="0"/>
                <a:cs typeface="Tahoma" pitchFamily="34" charset="0"/>
              </a:rPr>
              <a:t>KURISCHE NEHRUNG</a:t>
            </a:r>
            <a:endParaRPr lang="ru-RU" sz="1400" b="1" dirty="0">
              <a:solidFill>
                <a:schemeClr val="accent1">
                  <a:lumMod val="75000"/>
                </a:schemeClr>
              </a:solidFill>
              <a:latin typeface="Comic Sans MS" panose="030F0702030302020204" pitchFamily="66" charset="0"/>
            </a:endParaRPr>
          </a:p>
        </p:txBody>
      </p:sp>
      <p:sp>
        <p:nvSpPr>
          <p:cNvPr id="7" name="Текст 2"/>
          <p:cNvSpPr txBox="1">
            <a:spLocks/>
          </p:cNvSpPr>
          <p:nvPr/>
        </p:nvSpPr>
        <p:spPr bwMode="auto">
          <a:xfrm>
            <a:off x="0" y="3111730"/>
            <a:ext cx="4023360" cy="218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None/>
              <a:defRPr sz="1800" kern="1200">
                <a:solidFill>
                  <a:srgbClr val="673E1D"/>
                </a:solidFill>
                <a:latin typeface="Tahoma" pitchFamily="34" charset="0"/>
                <a:ea typeface="Tahoma" pitchFamily="34" charset="0"/>
                <a:cs typeface="Tahoma" pitchFamily="34" charset="0"/>
              </a:defRPr>
            </a:lvl1pPr>
            <a:lvl2pPr marL="742950" indent="-28575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2pPr>
            <a:lvl3pPr marL="1143000" indent="-22860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3pPr>
            <a:lvl4pPr marL="1600200" indent="-22860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FontTx/>
              <a:buNone/>
              <a:defRPr sz="18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77800" algn="just"/>
            <a:r>
              <a:rPr lang="de-DE" sz="1400" dirty="0"/>
              <a:t>Bei seiner 34. Sitzung in Brasilia 2010 hat das UNESCO-Welterbe-Komitee, welches seit 1972 das Hauptorgan der UNESCO-Konvention zum Schutz des Kultur- und Naturerbes der Welt  ist, beschlossen, die russische und die litauische Seite sollen gemeinsam die Begründung des </a:t>
            </a:r>
            <a:r>
              <a:rPr lang="de-DE" sz="1400" dirty="0" err="1"/>
              <a:t>aussergewöhnlichen</a:t>
            </a:r>
            <a:r>
              <a:rPr lang="de-DE" sz="1400" dirty="0"/>
              <a:t> universellen Wertes des Weltkulturerbe-Objektes als Grundlage für seine künftige Verwaltung und Erhaltung vorbereiten.</a:t>
            </a:r>
            <a:endParaRPr lang="ru-RU" sz="1400" dirty="0"/>
          </a:p>
        </p:txBody>
      </p:sp>
    </p:spTree>
    <p:extLst>
      <p:ext uri="{BB962C8B-B14F-4D97-AF65-F5344CB8AC3E}">
        <p14:creationId xmlns:p14="http://schemas.microsoft.com/office/powerpoint/2010/main" val="41423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651000" y="133350"/>
            <a:ext cx="7493000" cy="630959"/>
          </a:xfrm>
          <a:solidFill>
            <a:schemeClr val="bg1"/>
          </a:solidFill>
        </p:spPr>
        <p:txBody>
          <a:bodyPr>
            <a:normAutofit fontScale="90000"/>
          </a:bodyPr>
          <a:lstStyle/>
          <a:p>
            <a:pPr algn="ctr"/>
            <a:r>
              <a:rPr lang="ru-RU" altLang="ru-RU" sz="2000" dirty="0"/>
              <a:t>Преимущества статуса объекта всемирного наследия</a:t>
            </a:r>
            <a:br>
              <a:rPr lang="de-DE" altLang="ru-RU" sz="2000" dirty="0"/>
            </a:br>
            <a:r>
              <a:rPr lang="de-DE" altLang="ru-RU" sz="2000" dirty="0"/>
              <a:t>Status des </a:t>
            </a:r>
            <a:r>
              <a:rPr lang="de-DE" altLang="ru-RU" sz="2000" dirty="0" err="1"/>
              <a:t>Weltkulturerbeobjektes</a:t>
            </a:r>
            <a:r>
              <a:rPr lang="de-DE" altLang="ru-RU" sz="2000" dirty="0"/>
              <a:t> - Vorteile</a:t>
            </a:r>
            <a:endParaRPr lang="ru-RU" altLang="ru-RU" sz="2000" dirty="0"/>
          </a:p>
        </p:txBody>
      </p:sp>
      <p:sp>
        <p:nvSpPr>
          <p:cNvPr id="6" name="TextBox 5"/>
          <p:cNvSpPr txBox="1"/>
          <p:nvPr/>
        </p:nvSpPr>
        <p:spPr>
          <a:xfrm>
            <a:off x="3695700" y="957060"/>
            <a:ext cx="5448300" cy="5755422"/>
          </a:xfrm>
          <a:prstGeom prst="rect">
            <a:avLst/>
          </a:prstGeom>
          <a:noFill/>
        </p:spPr>
        <p:txBody>
          <a:bodyPr wrap="square" rtlCol="0">
            <a:spAutoFit/>
          </a:bodyPr>
          <a:lstStyle/>
          <a:p>
            <a:pPr algn="ctr"/>
            <a:r>
              <a:rPr lang="ru-RU" sz="1600" dirty="0">
                <a:solidFill>
                  <a:schemeClr val="accent2">
                    <a:lumMod val="50000"/>
                  </a:schemeClr>
                </a:solidFill>
              </a:rPr>
              <a:t>Дополнительные гарантии</a:t>
            </a:r>
            <a:r>
              <a:rPr lang="de-DE" sz="1600" dirty="0">
                <a:solidFill>
                  <a:schemeClr val="accent2">
                    <a:lumMod val="50000"/>
                  </a:schemeClr>
                </a:solidFill>
              </a:rPr>
              <a:t> </a:t>
            </a:r>
            <a:r>
              <a:rPr lang="ru-RU" sz="1600" dirty="0">
                <a:solidFill>
                  <a:schemeClr val="accent2">
                    <a:lumMod val="50000"/>
                  </a:schemeClr>
                </a:solidFill>
              </a:rPr>
              <a:t>сохранности и целостности</a:t>
            </a:r>
            <a:endParaRPr lang="de-DE" sz="1600" dirty="0">
              <a:solidFill>
                <a:schemeClr val="accent2">
                  <a:lumMod val="50000"/>
                </a:schemeClr>
              </a:solidFill>
            </a:endParaRPr>
          </a:p>
          <a:p>
            <a:pPr algn="ctr"/>
            <a:r>
              <a:rPr lang="de-DE" sz="1600" dirty="0">
                <a:solidFill>
                  <a:schemeClr val="accent2">
                    <a:lumMod val="75000"/>
                  </a:schemeClr>
                </a:solidFill>
              </a:rPr>
              <a:t>Zusätzliche Sicherheit </a:t>
            </a:r>
            <a:r>
              <a:rPr lang="de-DE" sz="1600" dirty="0" err="1">
                <a:solidFill>
                  <a:schemeClr val="accent2">
                    <a:lumMod val="75000"/>
                  </a:schemeClr>
                </a:solidFill>
              </a:rPr>
              <a:t>enfür</a:t>
            </a:r>
            <a:r>
              <a:rPr lang="de-DE" sz="1600" dirty="0">
                <a:solidFill>
                  <a:schemeClr val="accent2">
                    <a:lumMod val="75000"/>
                  </a:schemeClr>
                </a:solidFill>
              </a:rPr>
              <a:t> die Erhaltung und Integrität</a:t>
            </a:r>
            <a:endParaRPr lang="ru-RU" sz="1600" dirty="0">
              <a:solidFill>
                <a:schemeClr val="accent2">
                  <a:lumMod val="75000"/>
                </a:schemeClr>
              </a:solidFill>
            </a:endParaRPr>
          </a:p>
          <a:p>
            <a:pPr algn="ctr"/>
            <a:endParaRPr lang="ru-RU" sz="1600" dirty="0">
              <a:solidFill>
                <a:schemeClr val="accent2">
                  <a:lumMod val="50000"/>
                </a:schemeClr>
              </a:solidFill>
            </a:endParaRPr>
          </a:p>
          <a:p>
            <a:pPr algn="ctr"/>
            <a:r>
              <a:rPr lang="ru-RU" sz="1600" dirty="0">
                <a:solidFill>
                  <a:schemeClr val="accent2">
                    <a:lumMod val="50000"/>
                  </a:schemeClr>
                </a:solidFill>
              </a:rPr>
              <a:t>Организация мониторинга и контроля за состоянием сохранности </a:t>
            </a:r>
            <a:endParaRPr lang="de-DE" sz="1600" dirty="0">
              <a:solidFill>
                <a:schemeClr val="accent2">
                  <a:lumMod val="50000"/>
                </a:schemeClr>
              </a:solidFill>
            </a:endParaRPr>
          </a:p>
          <a:p>
            <a:pPr algn="ctr"/>
            <a:r>
              <a:rPr lang="de-DE" sz="1600" dirty="0">
                <a:solidFill>
                  <a:schemeClr val="accent2">
                    <a:lumMod val="75000"/>
                  </a:schemeClr>
                </a:solidFill>
              </a:rPr>
              <a:t>Monitoring und Kontrolle der Erhaltung</a:t>
            </a:r>
            <a:endParaRPr lang="ru-RU" sz="1600" dirty="0">
              <a:solidFill>
                <a:schemeClr val="accent2">
                  <a:lumMod val="75000"/>
                </a:schemeClr>
              </a:solidFill>
            </a:endParaRPr>
          </a:p>
          <a:p>
            <a:pPr algn="ctr"/>
            <a:endParaRPr lang="ru-RU" sz="1600" dirty="0">
              <a:solidFill>
                <a:schemeClr val="accent2">
                  <a:lumMod val="50000"/>
                </a:schemeClr>
              </a:solidFill>
            </a:endParaRPr>
          </a:p>
          <a:p>
            <a:pPr algn="ctr"/>
            <a:r>
              <a:rPr lang="ru-RU" sz="1600" dirty="0">
                <a:solidFill>
                  <a:schemeClr val="accent2">
                    <a:lumMod val="50000"/>
                  </a:schemeClr>
                </a:solidFill>
              </a:rPr>
              <a:t>Популяризация включенных в Список объектов</a:t>
            </a:r>
            <a:endParaRPr lang="de-DE" sz="1600" dirty="0">
              <a:solidFill>
                <a:schemeClr val="accent2">
                  <a:lumMod val="50000"/>
                </a:schemeClr>
              </a:solidFill>
            </a:endParaRPr>
          </a:p>
          <a:p>
            <a:pPr algn="ctr"/>
            <a:r>
              <a:rPr lang="de-DE" sz="1600" dirty="0">
                <a:solidFill>
                  <a:schemeClr val="accent2">
                    <a:lumMod val="75000"/>
                  </a:schemeClr>
                </a:solidFill>
              </a:rPr>
              <a:t>Popularisierung der Objekte, welche auf der  Weltkulturerbe-Liste stehen</a:t>
            </a:r>
            <a:endParaRPr lang="ru-RU" sz="1600" dirty="0">
              <a:solidFill>
                <a:schemeClr val="accent2">
                  <a:lumMod val="75000"/>
                </a:schemeClr>
              </a:solidFill>
            </a:endParaRPr>
          </a:p>
          <a:p>
            <a:pPr algn="ctr"/>
            <a:endParaRPr lang="ru-RU" sz="1600" dirty="0">
              <a:solidFill>
                <a:schemeClr val="accent2">
                  <a:lumMod val="50000"/>
                </a:schemeClr>
              </a:solidFill>
            </a:endParaRPr>
          </a:p>
          <a:p>
            <a:pPr algn="ctr"/>
            <a:r>
              <a:rPr lang="ru-RU" sz="1600" dirty="0">
                <a:solidFill>
                  <a:schemeClr val="accent2">
                    <a:lumMod val="50000"/>
                  </a:schemeClr>
                </a:solidFill>
              </a:rPr>
              <a:t>Приоритетность в привлечении финансовых средств для всесторонней поддержки территорий </a:t>
            </a:r>
            <a:endParaRPr lang="de-DE" sz="1600" dirty="0">
              <a:solidFill>
                <a:schemeClr val="accent2">
                  <a:lumMod val="50000"/>
                </a:schemeClr>
              </a:solidFill>
            </a:endParaRPr>
          </a:p>
          <a:p>
            <a:pPr algn="ctr"/>
            <a:r>
              <a:rPr lang="de-DE" sz="1600" dirty="0">
                <a:solidFill>
                  <a:schemeClr val="accent2">
                    <a:lumMod val="75000"/>
                  </a:schemeClr>
                </a:solidFill>
              </a:rPr>
              <a:t>Vorrang bei Verteilung von Finanzmitteln für die umfassende Regionalförderung</a:t>
            </a:r>
            <a:endParaRPr lang="ru-RU" sz="1600" dirty="0">
              <a:solidFill>
                <a:schemeClr val="accent2">
                  <a:lumMod val="75000"/>
                </a:schemeClr>
              </a:solidFill>
            </a:endParaRPr>
          </a:p>
          <a:p>
            <a:pPr algn="ctr"/>
            <a:endParaRPr lang="ru-RU" sz="1600" dirty="0">
              <a:solidFill>
                <a:schemeClr val="accent2">
                  <a:lumMod val="50000"/>
                </a:schemeClr>
              </a:solidFill>
            </a:endParaRPr>
          </a:p>
          <a:p>
            <a:pPr algn="ctr"/>
            <a:r>
              <a:rPr lang="ru-RU" sz="1600" dirty="0">
                <a:solidFill>
                  <a:schemeClr val="accent2">
                    <a:lumMod val="50000"/>
                  </a:schemeClr>
                </a:solidFill>
              </a:rPr>
              <a:t>Развитие альтернативного природопользования</a:t>
            </a:r>
            <a:endParaRPr lang="de-DE" sz="1600" dirty="0">
              <a:solidFill>
                <a:schemeClr val="accent2">
                  <a:lumMod val="50000"/>
                </a:schemeClr>
              </a:solidFill>
            </a:endParaRPr>
          </a:p>
          <a:p>
            <a:pPr algn="ctr"/>
            <a:r>
              <a:rPr lang="de-DE" sz="1600" dirty="0">
                <a:solidFill>
                  <a:schemeClr val="accent2">
                    <a:lumMod val="75000"/>
                  </a:schemeClr>
                </a:solidFill>
              </a:rPr>
              <a:t>Entwicklung der alternativen Bodennutzung</a:t>
            </a:r>
            <a:endParaRPr lang="ru-RU" sz="1600" dirty="0">
              <a:solidFill>
                <a:schemeClr val="accent2">
                  <a:lumMod val="75000"/>
                </a:schemeClr>
              </a:solidFill>
            </a:endParaRPr>
          </a:p>
          <a:p>
            <a:pPr algn="ctr"/>
            <a:endParaRPr lang="ru-RU" sz="1600" dirty="0">
              <a:solidFill>
                <a:schemeClr val="accent2">
                  <a:lumMod val="50000"/>
                </a:schemeClr>
              </a:solidFill>
            </a:endParaRPr>
          </a:p>
          <a:p>
            <a:pPr algn="ctr"/>
            <a:r>
              <a:rPr lang="ru-RU" sz="1600" dirty="0">
                <a:solidFill>
                  <a:schemeClr val="accent2">
                    <a:lumMod val="50000"/>
                  </a:schemeClr>
                </a:solidFill>
              </a:rPr>
              <a:t>Повышение престижа территорий и управляющих ими учреждений</a:t>
            </a:r>
            <a:endParaRPr lang="de-DE" sz="1600" dirty="0">
              <a:solidFill>
                <a:schemeClr val="accent2">
                  <a:lumMod val="50000"/>
                </a:schemeClr>
              </a:solidFill>
            </a:endParaRPr>
          </a:p>
          <a:p>
            <a:pPr algn="ctr"/>
            <a:r>
              <a:rPr lang="de-DE" sz="1600" dirty="0">
                <a:solidFill>
                  <a:schemeClr val="accent2">
                    <a:lumMod val="75000"/>
                  </a:schemeClr>
                </a:solidFill>
              </a:rPr>
              <a:t>Image-Aufwertung für die Territorien und ihre Verwaltungsinstitutionen</a:t>
            </a:r>
            <a:endParaRPr lang="ru-RU" sz="1600" dirty="0">
              <a:solidFill>
                <a:schemeClr val="accent2">
                  <a:lumMod val="75000"/>
                </a:schemeClr>
              </a:solidFill>
            </a:endParaRPr>
          </a:p>
        </p:txBody>
      </p:sp>
      <p:pic>
        <p:nvPicPr>
          <p:cNvPr id="8" name="Picture 4" descr="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025650"/>
            <a:ext cx="3390900" cy="254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165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1894" y="187012"/>
            <a:ext cx="9144000" cy="825499"/>
          </a:xfrm>
          <a:solidFill>
            <a:schemeClr val="bg1"/>
          </a:solidFill>
        </p:spPr>
        <p:txBody>
          <a:bodyPr>
            <a:normAutofit fontScale="90000"/>
          </a:bodyPr>
          <a:lstStyle/>
          <a:p>
            <a:pPr algn="ctr"/>
            <a:r>
              <a:rPr lang="en-US" altLang="ru-RU" sz="2000" dirty="0"/>
              <a:t>http://whc.unesco.org/en/list/994/</a:t>
            </a:r>
            <a:br>
              <a:rPr lang="ru-RU" altLang="ru-RU" sz="3600" dirty="0">
                <a:solidFill>
                  <a:schemeClr val="tx2"/>
                </a:solidFill>
              </a:rPr>
            </a:br>
            <a:endParaRPr lang="ru-RU" altLang="ru-RU"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7412"/>
            <a:ext cx="9132106" cy="474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ctrTitle"/>
          </p:nvPr>
        </p:nvSpPr>
        <p:spPr>
          <a:xfrm>
            <a:off x="964276" y="3650298"/>
            <a:ext cx="7531331" cy="1270837"/>
          </a:xfrm>
        </p:spPr>
        <p:txBody>
          <a:bodyPr>
            <a:normAutofit fontScale="90000"/>
          </a:bodyPr>
          <a:lstStyle/>
          <a:p>
            <a:pPr algn="ctr"/>
            <a:r>
              <a:rPr lang="ru-RU" altLang="ru-RU" dirty="0"/>
              <a:t>Спасибо за внимание!</a:t>
            </a:r>
            <a:br>
              <a:rPr lang="ru-RU" altLang="ru-RU" dirty="0"/>
            </a:br>
            <a:r>
              <a:rPr lang="de-DE" altLang="ru-RU" dirty="0"/>
              <a:t>Danke für die Aufmerksamkeit!</a:t>
            </a:r>
            <a:endParaRPr lang="ru-RU" altLang="ru-RU" dirty="0"/>
          </a:p>
        </p:txBody>
      </p:sp>
      <p:sp>
        <p:nvSpPr>
          <p:cNvPr id="5" name="Подзаголовок 2"/>
          <p:cNvSpPr>
            <a:spLocks noGrp="1"/>
          </p:cNvSpPr>
          <p:nvPr>
            <p:ph type="subTitle" idx="1"/>
          </p:nvPr>
        </p:nvSpPr>
        <p:spPr>
          <a:xfrm>
            <a:off x="1187624" y="6068291"/>
            <a:ext cx="7200800" cy="558926"/>
          </a:xfrm>
        </p:spPr>
        <p:txBody>
          <a:bodyPr/>
          <a:lstStyle/>
          <a:p>
            <a:pPr algn="ctr" eaLnBrk="1" hangingPunct="1">
              <a:lnSpc>
                <a:spcPct val="80000"/>
              </a:lnSpc>
            </a:pPr>
            <a:r>
              <a:rPr lang="ru-RU" altLang="ru-RU" sz="2000" dirty="0">
                <a:solidFill>
                  <a:schemeClr val="bg1"/>
                </a:solidFill>
              </a:rPr>
              <a:t>Калининград		2017	</a:t>
            </a:r>
            <a:r>
              <a:rPr lang="de-DE" altLang="ru-RU" sz="2000" dirty="0">
                <a:solidFill>
                  <a:schemeClr val="bg1"/>
                </a:solidFill>
              </a:rPr>
              <a:t>	Kaliningrad</a:t>
            </a:r>
            <a:endParaRPr lang="ru-RU" altLang="ru-RU" sz="2000" dirty="0">
              <a:solidFill>
                <a:schemeClr val="bg1"/>
              </a:solidFill>
            </a:endParaRPr>
          </a:p>
          <a:p>
            <a:pPr algn="ctr" eaLnBrk="1" hangingPunct="1">
              <a:lnSpc>
                <a:spcPct val="80000"/>
              </a:lnSpc>
            </a:pPr>
            <a:endParaRPr lang="ru-RU" altLang="ru-RU" sz="2000" dirty="0"/>
          </a:p>
        </p:txBody>
      </p:sp>
      <p:sp>
        <p:nvSpPr>
          <p:cNvPr id="3" name="TextBox 2"/>
          <p:cNvSpPr txBox="1"/>
          <p:nvPr/>
        </p:nvSpPr>
        <p:spPr>
          <a:xfrm>
            <a:off x="2926084" y="2177942"/>
            <a:ext cx="5144357" cy="923330"/>
          </a:xfrm>
          <a:prstGeom prst="rect">
            <a:avLst/>
          </a:prstGeom>
          <a:noFill/>
        </p:spPr>
        <p:txBody>
          <a:bodyPr wrap="none" rtlCol="0">
            <a:spAutoFit/>
          </a:bodyPr>
          <a:lstStyle/>
          <a:p>
            <a:r>
              <a:rPr lang="de-DE" b="1" dirty="0">
                <a:solidFill>
                  <a:schemeClr val="accent2">
                    <a:lumMod val="75000"/>
                  </a:schemeClr>
                </a:solidFill>
              </a:rPr>
              <a:t>NATIONALPARK</a:t>
            </a:r>
          </a:p>
          <a:p>
            <a:r>
              <a:rPr lang="de-DE" sz="3600" b="1" dirty="0">
                <a:solidFill>
                  <a:srgbClr val="3C6C8A"/>
                </a:solidFill>
                <a:latin typeface="Comic Sans MS" panose="030F0702030302020204" pitchFamily="66" charset="0"/>
                <a:ea typeface="Tahoma" pitchFamily="34" charset="0"/>
                <a:cs typeface="Tahoma" pitchFamily="34" charset="0"/>
              </a:rPr>
              <a:t>KURISCHE NEHRUNG</a:t>
            </a:r>
            <a:endParaRPr lang="ru-RU" sz="3200" b="1" dirty="0">
              <a:solidFill>
                <a:schemeClr val="accent1">
                  <a:lumMod val="75000"/>
                </a:schemeClr>
              </a:solidFill>
              <a:latin typeface="Comic Sans MS" panose="030F0702030302020204"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0" y="152400"/>
            <a:ext cx="9144000" cy="630959"/>
          </a:xfrm>
          <a:solidFill>
            <a:schemeClr val="bg1"/>
          </a:solidFill>
        </p:spPr>
        <p:txBody>
          <a:bodyPr>
            <a:normAutofit/>
          </a:bodyPr>
          <a:lstStyle/>
          <a:p>
            <a:pPr algn="ctr"/>
            <a:r>
              <a:rPr lang="ru-RU" altLang="ru-RU" sz="2000" dirty="0"/>
              <a:t>Подготовка номинации </a:t>
            </a:r>
            <a:r>
              <a:rPr lang="de-DE" altLang="ru-RU" sz="2000" dirty="0"/>
              <a:t>–  Vorbereitung für die Nominierung</a:t>
            </a:r>
            <a:endParaRPr lang="ru-RU" altLang="ru-RU" sz="2000" dirty="0"/>
          </a:p>
        </p:txBody>
      </p:sp>
      <p:sp>
        <p:nvSpPr>
          <p:cNvPr id="6" name="TextBox 5"/>
          <p:cNvSpPr txBox="1"/>
          <p:nvPr/>
        </p:nvSpPr>
        <p:spPr>
          <a:xfrm>
            <a:off x="312821" y="542307"/>
            <a:ext cx="8590548" cy="923330"/>
          </a:xfrm>
          <a:prstGeom prst="rect">
            <a:avLst/>
          </a:prstGeom>
          <a:noFill/>
        </p:spPr>
        <p:txBody>
          <a:bodyPr wrap="square" rtlCol="0">
            <a:spAutoFit/>
          </a:bodyPr>
          <a:lstStyle/>
          <a:p>
            <a:pPr algn="ctr"/>
            <a:r>
              <a:rPr lang="en-US" dirty="0">
                <a:solidFill>
                  <a:schemeClr val="accent2">
                    <a:lumMod val="50000"/>
                  </a:schemeClr>
                </a:solidFill>
              </a:rPr>
              <a:t>28</a:t>
            </a:r>
            <a:r>
              <a:rPr lang="ru-RU" dirty="0">
                <a:solidFill>
                  <a:schemeClr val="accent2">
                    <a:lumMod val="50000"/>
                  </a:schemeClr>
                </a:solidFill>
              </a:rPr>
              <a:t>.04.</a:t>
            </a:r>
            <a:r>
              <a:rPr lang="en-US" dirty="0">
                <a:solidFill>
                  <a:schemeClr val="accent2">
                    <a:lumMod val="50000"/>
                  </a:schemeClr>
                </a:solidFill>
              </a:rPr>
              <a:t>1998</a:t>
            </a:r>
            <a:r>
              <a:rPr lang="ru-RU" dirty="0">
                <a:solidFill>
                  <a:schemeClr val="accent2">
                    <a:lumMod val="50000"/>
                  </a:schemeClr>
                </a:solidFill>
              </a:rPr>
              <a:t> состоялся международный семинар по подготовке номинации Куршской косы.  Стороны утвердили рамочный набор всей необходимой документации и формат предоставления результатов</a:t>
            </a:r>
            <a:r>
              <a:rPr lang="ru-RU" sz="16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579" y="1495124"/>
            <a:ext cx="7892716" cy="3216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
        <p:nvSpPr>
          <p:cNvPr id="8" name="TextBox 7"/>
          <p:cNvSpPr txBox="1"/>
          <p:nvPr/>
        </p:nvSpPr>
        <p:spPr>
          <a:xfrm>
            <a:off x="312821" y="4757280"/>
            <a:ext cx="8373979" cy="923330"/>
          </a:xfrm>
          <a:prstGeom prst="rect">
            <a:avLst/>
          </a:prstGeom>
          <a:noFill/>
        </p:spPr>
        <p:txBody>
          <a:bodyPr wrap="square" rtlCol="0">
            <a:spAutoFit/>
          </a:bodyPr>
          <a:lstStyle/>
          <a:p>
            <a:pPr algn="ctr"/>
            <a:r>
              <a:rPr lang="en-US" dirty="0">
                <a:solidFill>
                  <a:schemeClr val="accent2">
                    <a:lumMod val="50000"/>
                  </a:schemeClr>
                </a:solidFill>
              </a:rPr>
              <a:t>Am 28</a:t>
            </a:r>
            <a:r>
              <a:rPr lang="ru-RU" dirty="0">
                <a:solidFill>
                  <a:schemeClr val="accent2">
                    <a:lumMod val="50000"/>
                  </a:schemeClr>
                </a:solidFill>
              </a:rPr>
              <a:t>.04.</a:t>
            </a:r>
            <a:r>
              <a:rPr lang="en-US" dirty="0">
                <a:solidFill>
                  <a:schemeClr val="accent2">
                    <a:lumMod val="50000"/>
                  </a:schemeClr>
                </a:solidFill>
              </a:rPr>
              <a:t>1998 </a:t>
            </a:r>
            <a:r>
              <a:rPr lang="en-US" dirty="0" err="1">
                <a:solidFill>
                  <a:schemeClr val="accent2">
                    <a:lumMod val="50000"/>
                  </a:schemeClr>
                </a:solidFill>
              </a:rPr>
              <a:t>fand</a:t>
            </a:r>
            <a:r>
              <a:rPr lang="en-US" dirty="0">
                <a:solidFill>
                  <a:schemeClr val="accent2">
                    <a:lumMod val="50000"/>
                  </a:schemeClr>
                </a:solidFill>
              </a:rPr>
              <a:t> </a:t>
            </a:r>
            <a:r>
              <a:rPr lang="en-US" dirty="0" err="1">
                <a:solidFill>
                  <a:schemeClr val="accent2">
                    <a:lumMod val="50000"/>
                  </a:schemeClr>
                </a:solidFill>
              </a:rPr>
              <a:t>ein</a:t>
            </a:r>
            <a:r>
              <a:rPr lang="en-US" dirty="0">
                <a:solidFill>
                  <a:schemeClr val="accent2">
                    <a:lumMod val="50000"/>
                  </a:schemeClr>
                </a:solidFill>
              </a:rPr>
              <a:t> </a:t>
            </a:r>
            <a:r>
              <a:rPr lang="en-US" dirty="0" err="1">
                <a:solidFill>
                  <a:schemeClr val="accent2">
                    <a:lumMod val="50000"/>
                  </a:schemeClr>
                </a:solidFill>
              </a:rPr>
              <a:t>internationales</a:t>
            </a:r>
            <a:r>
              <a:rPr lang="en-US" dirty="0">
                <a:solidFill>
                  <a:schemeClr val="accent2">
                    <a:lumMod val="50000"/>
                  </a:schemeClr>
                </a:solidFill>
              </a:rPr>
              <a:t> Seminar </a:t>
            </a:r>
            <a:r>
              <a:rPr lang="en-US" dirty="0" err="1">
                <a:solidFill>
                  <a:schemeClr val="accent2">
                    <a:lumMod val="50000"/>
                  </a:schemeClr>
                </a:solidFill>
              </a:rPr>
              <a:t>zur</a:t>
            </a:r>
            <a:r>
              <a:rPr lang="en-US" dirty="0">
                <a:solidFill>
                  <a:schemeClr val="accent2">
                    <a:lumMod val="50000"/>
                  </a:schemeClr>
                </a:solidFill>
              </a:rPr>
              <a:t> </a:t>
            </a:r>
            <a:r>
              <a:rPr lang="en-US" dirty="0" err="1">
                <a:solidFill>
                  <a:schemeClr val="accent2">
                    <a:lumMod val="50000"/>
                  </a:schemeClr>
                </a:solidFill>
              </a:rPr>
              <a:t>Vorbereitung</a:t>
            </a:r>
            <a:r>
              <a:rPr lang="en-US" dirty="0">
                <a:solidFill>
                  <a:schemeClr val="accent2">
                    <a:lumMod val="50000"/>
                  </a:schemeClr>
                </a:solidFill>
              </a:rPr>
              <a:t> </a:t>
            </a:r>
            <a:r>
              <a:rPr lang="en-US" dirty="0" err="1">
                <a:solidFill>
                  <a:schemeClr val="accent2">
                    <a:lumMod val="50000"/>
                  </a:schemeClr>
                </a:solidFill>
              </a:rPr>
              <a:t>für</a:t>
            </a:r>
            <a:r>
              <a:rPr lang="en-US" dirty="0">
                <a:solidFill>
                  <a:schemeClr val="accent2">
                    <a:lumMod val="50000"/>
                  </a:schemeClr>
                </a:solidFill>
              </a:rPr>
              <a:t> die </a:t>
            </a:r>
            <a:r>
              <a:rPr lang="en-US" dirty="0" err="1">
                <a:solidFill>
                  <a:schemeClr val="accent2">
                    <a:lumMod val="50000"/>
                  </a:schemeClr>
                </a:solidFill>
              </a:rPr>
              <a:t>Nominierung</a:t>
            </a:r>
            <a:r>
              <a:rPr lang="en-US" dirty="0">
                <a:solidFill>
                  <a:schemeClr val="accent2">
                    <a:lumMod val="50000"/>
                  </a:schemeClr>
                </a:solidFill>
              </a:rPr>
              <a:t> der </a:t>
            </a:r>
            <a:r>
              <a:rPr lang="en-US" dirty="0" err="1">
                <a:solidFill>
                  <a:schemeClr val="accent2">
                    <a:lumMod val="50000"/>
                  </a:schemeClr>
                </a:solidFill>
              </a:rPr>
              <a:t>Kurischen</a:t>
            </a:r>
            <a:r>
              <a:rPr lang="en-US" dirty="0">
                <a:solidFill>
                  <a:schemeClr val="accent2">
                    <a:lumMod val="50000"/>
                  </a:schemeClr>
                </a:solidFill>
              </a:rPr>
              <a:t> </a:t>
            </a:r>
            <a:r>
              <a:rPr lang="en-US" dirty="0" err="1">
                <a:solidFill>
                  <a:schemeClr val="accent2">
                    <a:lumMod val="50000"/>
                  </a:schemeClr>
                </a:solidFill>
              </a:rPr>
              <a:t>Nehrung</a:t>
            </a:r>
            <a:r>
              <a:rPr lang="en-US" dirty="0">
                <a:solidFill>
                  <a:schemeClr val="accent2">
                    <a:lumMod val="50000"/>
                  </a:schemeClr>
                </a:solidFill>
              </a:rPr>
              <a:t> </a:t>
            </a:r>
            <a:r>
              <a:rPr lang="en-US" dirty="0" err="1">
                <a:solidFill>
                  <a:schemeClr val="accent2">
                    <a:lumMod val="50000"/>
                  </a:schemeClr>
                </a:solidFill>
              </a:rPr>
              <a:t>statt</a:t>
            </a:r>
            <a:r>
              <a:rPr lang="en-US" dirty="0">
                <a:solidFill>
                  <a:schemeClr val="accent2">
                    <a:lumMod val="50000"/>
                  </a:schemeClr>
                </a:solidFill>
              </a:rPr>
              <a:t>. Die Partner </a:t>
            </a:r>
            <a:r>
              <a:rPr lang="en-US" dirty="0" err="1">
                <a:solidFill>
                  <a:schemeClr val="accent2">
                    <a:lumMod val="50000"/>
                  </a:schemeClr>
                </a:solidFill>
              </a:rPr>
              <a:t>verabschiedeten</a:t>
            </a:r>
            <a:r>
              <a:rPr lang="en-US" dirty="0">
                <a:solidFill>
                  <a:schemeClr val="accent2">
                    <a:lumMod val="50000"/>
                  </a:schemeClr>
                </a:solidFill>
              </a:rPr>
              <a:t> die </a:t>
            </a:r>
            <a:r>
              <a:rPr lang="en-US" dirty="0" err="1">
                <a:solidFill>
                  <a:schemeClr val="accent2">
                    <a:lumMod val="50000"/>
                  </a:schemeClr>
                </a:solidFill>
              </a:rPr>
              <a:t>Grundsatzunterlagen</a:t>
            </a:r>
            <a:r>
              <a:rPr lang="en-US" dirty="0">
                <a:solidFill>
                  <a:schemeClr val="accent2">
                    <a:lumMod val="50000"/>
                  </a:schemeClr>
                </a:solidFill>
              </a:rPr>
              <a:t> </a:t>
            </a:r>
            <a:r>
              <a:rPr lang="en-US" dirty="0" err="1">
                <a:solidFill>
                  <a:schemeClr val="accent2">
                    <a:lumMod val="50000"/>
                  </a:schemeClr>
                </a:solidFill>
              </a:rPr>
              <a:t>sowie</a:t>
            </a:r>
            <a:r>
              <a:rPr lang="en-US" dirty="0">
                <a:solidFill>
                  <a:schemeClr val="accent2">
                    <a:lumMod val="50000"/>
                  </a:schemeClr>
                </a:solidFill>
              </a:rPr>
              <a:t> das Format der </a:t>
            </a:r>
            <a:r>
              <a:rPr lang="en-US" dirty="0" err="1">
                <a:solidFill>
                  <a:schemeClr val="accent2">
                    <a:lumMod val="50000"/>
                  </a:schemeClr>
                </a:solidFill>
              </a:rPr>
              <a:t>Darstellung</a:t>
            </a:r>
            <a:r>
              <a:rPr lang="en-US" dirty="0">
                <a:solidFill>
                  <a:schemeClr val="accent2">
                    <a:lumMod val="50000"/>
                  </a:schemeClr>
                </a:solidFill>
              </a:rPr>
              <a:t> von </a:t>
            </a:r>
            <a:r>
              <a:rPr lang="en-US" dirty="0" err="1">
                <a:solidFill>
                  <a:schemeClr val="accent2">
                    <a:lumMod val="50000"/>
                  </a:schemeClr>
                </a:solidFill>
              </a:rPr>
              <a:t>Ergebnissen</a:t>
            </a:r>
            <a:r>
              <a:rPr lang="en-US" dirty="0">
                <a:solidFill>
                  <a:schemeClr val="accent2">
                    <a:lumMod val="50000"/>
                  </a:schemeClr>
                </a:solidFill>
              </a:rPr>
              <a:t>.</a:t>
            </a:r>
            <a:endParaRPr lang="ru-RU" sz="1600" dirty="0"/>
          </a:p>
        </p:txBody>
      </p:sp>
    </p:spTree>
    <p:extLst>
      <p:ext uri="{BB962C8B-B14F-4D97-AF65-F5344CB8AC3E}">
        <p14:creationId xmlns:p14="http://schemas.microsoft.com/office/powerpoint/2010/main" val="156788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a:spLocks noGrp="1"/>
          </p:cNvSpPr>
          <p:nvPr>
            <p:ph type="title"/>
          </p:nvPr>
        </p:nvSpPr>
        <p:spPr>
          <a:xfrm>
            <a:off x="0" y="0"/>
            <a:ext cx="9144000" cy="714895"/>
          </a:xfrm>
          <a:solidFill>
            <a:schemeClr val="bg1"/>
          </a:solidFill>
        </p:spPr>
        <p:txBody>
          <a:bodyPr>
            <a:normAutofit/>
          </a:bodyPr>
          <a:lstStyle/>
          <a:p>
            <a:pPr algn="ctr"/>
            <a:r>
              <a:rPr lang="ru-RU" altLang="ru-RU" sz="2000" dirty="0"/>
              <a:t>Оформление заявки и подготовка документов</a:t>
            </a:r>
          </a:p>
        </p:txBody>
      </p:sp>
      <p:sp>
        <p:nvSpPr>
          <p:cNvPr id="6" name="TextBox 5"/>
          <p:cNvSpPr txBox="1"/>
          <p:nvPr/>
        </p:nvSpPr>
        <p:spPr>
          <a:xfrm>
            <a:off x="241513" y="474461"/>
            <a:ext cx="8592252" cy="923330"/>
          </a:xfrm>
          <a:prstGeom prst="rect">
            <a:avLst/>
          </a:prstGeom>
          <a:noFill/>
        </p:spPr>
        <p:txBody>
          <a:bodyPr wrap="square" rtlCol="0">
            <a:spAutoFit/>
          </a:bodyPr>
          <a:lstStyle/>
          <a:p>
            <a:pPr algn="just"/>
            <a:r>
              <a:rPr lang="ru-RU" dirty="0">
                <a:solidFill>
                  <a:schemeClr val="accent2">
                    <a:lumMod val="50000"/>
                  </a:schemeClr>
                </a:solidFill>
              </a:rPr>
              <a:t>В течение последующих 2-х лет российской и литовской сторонами была проведена работа по подготовке совместной номинации, обосновывающей включение Куршской косы в Список Всемирного наследия ЮНЕСКО. </a:t>
            </a:r>
          </a:p>
        </p:txBody>
      </p:sp>
      <p:pic>
        <p:nvPicPr>
          <p:cNvPr id="3074" name="Picture 2" descr="Logo TU Dresden.sv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1578" y="5713456"/>
            <a:ext cx="2690295" cy="7801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erija.lt/Files/images/kurskajaKosa.jp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1588" y="2958261"/>
            <a:ext cx="1514717" cy="15147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badge.facebook.com/badge/100000613152378.1769.224845818.png">
            <a:hlinkClick r:id="rId6" tooltip="Kuršių Nerijos Nacionalinis Parkas"/>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448063" y="3949029"/>
            <a:ext cx="1819387" cy="15945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gras.ru/sites/default/files/banner100_0.jpg">
            <a:hlinkClick r:id="rId8"/>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23908" y="4490322"/>
            <a:ext cx="1910561" cy="122313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Картинки по запросу росгипролес эмблема">
            <a:hlinkClick r:id="rId10"/>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41513" y="2935797"/>
            <a:ext cx="1611773" cy="1594331"/>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359547" y="2958261"/>
            <a:ext cx="4474217" cy="91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Aplinkos ministerija (logotipas).jpg">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366010" y="3949029"/>
            <a:ext cx="1467754" cy="14810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
        <p:nvSpPr>
          <p:cNvPr id="2" name="Прямоугольник 1"/>
          <p:cNvSpPr/>
          <p:nvPr/>
        </p:nvSpPr>
        <p:spPr>
          <a:xfrm>
            <a:off x="242912" y="1367792"/>
            <a:ext cx="4142327" cy="1200329"/>
          </a:xfrm>
          <a:prstGeom prst="rect">
            <a:avLst/>
          </a:prstGeom>
        </p:spPr>
        <p:txBody>
          <a:bodyPr wrap="square">
            <a:spAutoFit/>
          </a:bodyPr>
          <a:lstStyle/>
          <a:p>
            <a:r>
              <a:rPr lang="ru-RU" dirty="0">
                <a:solidFill>
                  <a:schemeClr val="accent2">
                    <a:lumMod val="50000"/>
                  </a:schemeClr>
                </a:solidFill>
              </a:rPr>
              <a:t>С российской стороны участвовали институты «</a:t>
            </a:r>
            <a:r>
              <a:rPr lang="ru-RU" dirty="0" err="1">
                <a:solidFill>
                  <a:schemeClr val="accent2">
                    <a:lumMod val="50000"/>
                  </a:schemeClr>
                </a:solidFill>
              </a:rPr>
              <a:t>Росгипролес</a:t>
            </a:r>
            <a:r>
              <a:rPr lang="ru-RU" dirty="0">
                <a:solidFill>
                  <a:schemeClr val="accent2">
                    <a:lumMod val="50000"/>
                  </a:schemeClr>
                </a:solidFill>
              </a:rPr>
              <a:t>», «Географии РАН» и НГО «Друзья природы». </a:t>
            </a:r>
          </a:p>
        </p:txBody>
      </p:sp>
      <p:sp>
        <p:nvSpPr>
          <p:cNvPr id="3" name="Прямоугольник 2"/>
          <p:cNvSpPr/>
          <p:nvPr/>
        </p:nvSpPr>
        <p:spPr>
          <a:xfrm>
            <a:off x="4310655" y="1367792"/>
            <a:ext cx="4572000" cy="1477328"/>
          </a:xfrm>
          <a:prstGeom prst="rect">
            <a:avLst/>
          </a:prstGeom>
        </p:spPr>
        <p:txBody>
          <a:bodyPr>
            <a:spAutoFit/>
          </a:bodyPr>
          <a:lstStyle/>
          <a:p>
            <a:pPr algn="just"/>
            <a:r>
              <a:rPr lang="ru-RU" dirty="0">
                <a:solidFill>
                  <a:schemeClr val="accent2">
                    <a:lumMod val="50000"/>
                  </a:schemeClr>
                </a:solidFill>
              </a:rPr>
              <a:t>С литовской стороны: Департамент лесных и охраняемых территорий и Центр культурного наследия республики. С немецкой стороны: Технический университет Дрездена.</a:t>
            </a:r>
          </a:p>
        </p:txBody>
      </p:sp>
    </p:spTree>
    <p:extLst>
      <p:ext uri="{BB962C8B-B14F-4D97-AF65-F5344CB8AC3E}">
        <p14:creationId xmlns:p14="http://schemas.microsoft.com/office/powerpoint/2010/main" val="25583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a:spLocks noGrp="1"/>
          </p:cNvSpPr>
          <p:nvPr>
            <p:ph type="title"/>
          </p:nvPr>
        </p:nvSpPr>
        <p:spPr>
          <a:xfrm>
            <a:off x="0" y="95250"/>
            <a:ext cx="9144000" cy="714895"/>
          </a:xfrm>
          <a:solidFill>
            <a:schemeClr val="bg1"/>
          </a:solidFill>
        </p:spPr>
        <p:txBody>
          <a:bodyPr>
            <a:normAutofit/>
          </a:bodyPr>
          <a:lstStyle/>
          <a:p>
            <a:pPr algn="ctr"/>
            <a:r>
              <a:rPr lang="de-DE" altLang="ru-RU" sz="2000" dirty="0"/>
              <a:t>Vorbereitung von Antragsunterlagen</a:t>
            </a:r>
            <a:endParaRPr lang="ru-RU" altLang="ru-RU" sz="2000" dirty="0"/>
          </a:p>
        </p:txBody>
      </p:sp>
      <p:sp>
        <p:nvSpPr>
          <p:cNvPr id="6" name="TextBox 5"/>
          <p:cNvSpPr txBox="1"/>
          <p:nvPr/>
        </p:nvSpPr>
        <p:spPr>
          <a:xfrm>
            <a:off x="212238" y="474461"/>
            <a:ext cx="8569812" cy="923330"/>
          </a:xfrm>
          <a:prstGeom prst="rect">
            <a:avLst/>
          </a:prstGeom>
          <a:noFill/>
        </p:spPr>
        <p:txBody>
          <a:bodyPr wrap="square" rtlCol="0">
            <a:spAutoFit/>
          </a:bodyPr>
          <a:lstStyle/>
          <a:p>
            <a:pPr algn="just"/>
            <a:r>
              <a:rPr lang="de-DE" dirty="0">
                <a:solidFill>
                  <a:schemeClr val="accent2">
                    <a:lumMod val="50000"/>
                  </a:schemeClr>
                </a:solidFill>
              </a:rPr>
              <a:t>In den folgenden 2 Jahren haben die russische und litauische Seite gemeinsam die Begründung für die Nominierung erarbeitet und die Gründe für die Aufnahme der </a:t>
            </a:r>
            <a:r>
              <a:rPr lang="de-DE" dirty="0" err="1">
                <a:solidFill>
                  <a:schemeClr val="accent2">
                    <a:lumMod val="50000"/>
                  </a:schemeClr>
                </a:solidFill>
              </a:rPr>
              <a:t>Kurischen</a:t>
            </a:r>
            <a:r>
              <a:rPr lang="de-DE" dirty="0">
                <a:solidFill>
                  <a:schemeClr val="accent2">
                    <a:lumMod val="50000"/>
                  </a:schemeClr>
                </a:solidFill>
              </a:rPr>
              <a:t> Nehrung in die UNESCO-Liste des Weltkulturerbes formuliert.</a:t>
            </a:r>
          </a:p>
        </p:txBody>
      </p:sp>
      <p:pic>
        <p:nvPicPr>
          <p:cNvPr id="3074" name="Picture 2" descr="Logo TU Dresden.sv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3872" y="5441049"/>
            <a:ext cx="3008078" cy="872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erija.lt/Files/images/kurskajaKosa.jpg">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1897" y="2943165"/>
            <a:ext cx="1518453" cy="15184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badge.facebook.com/badge/100000613152378.1769.224845818.png">
            <a:hlinkClick r:id="rId6" tooltip="Kuršių Nerijos Nacionalinis Parkas"/>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597517" y="3702392"/>
            <a:ext cx="1662943" cy="15830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gras.ru/sites/default/files/banner100_0.jpg">
            <a:hlinkClick r:id="rId8"/>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58916" y="4487729"/>
            <a:ext cx="1675463" cy="1072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Картинки по запросу росгипролес эмблема">
            <a:hlinkClick r:id="rId10"/>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12238" y="2917056"/>
            <a:ext cx="1587856" cy="1570673"/>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597517" y="2910073"/>
            <a:ext cx="38572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Aplinkos ministerija (logotipas).jpg">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873592" y="3689966"/>
            <a:ext cx="1581150" cy="1595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47400" y="6241417"/>
            <a:ext cx="3267825" cy="530915"/>
          </a:xfrm>
          <a:prstGeom prst="rect">
            <a:avLst/>
          </a:prstGeom>
          <a:noFill/>
        </p:spPr>
        <p:txBody>
          <a:bodyPr wrap="square" rtlCol="0">
            <a:spAutoFit/>
          </a:bodyPr>
          <a:lstStyle/>
          <a:p>
            <a:r>
              <a:rPr lang="de-DE" sz="1050" b="1" dirty="0">
                <a:solidFill>
                  <a:schemeClr val="accent2">
                    <a:lumMod val="75000"/>
                  </a:schemeClr>
                </a:solidFill>
              </a:rPr>
              <a:t>NATIONALPARK</a:t>
            </a:r>
            <a:endParaRPr lang="de-DE" sz="1400" b="1" dirty="0">
              <a:solidFill>
                <a:schemeClr val="accent2">
                  <a:lumMod val="75000"/>
                </a:schemeClr>
              </a:solidFill>
            </a:endParaRPr>
          </a:p>
          <a:p>
            <a:r>
              <a:rPr lang="de-DE" b="1" dirty="0">
                <a:solidFill>
                  <a:srgbClr val="3C6C8A"/>
                </a:solidFill>
                <a:latin typeface="Comic Sans MS" panose="030F0702030302020204" pitchFamily="66" charset="0"/>
                <a:ea typeface="Tahoma" pitchFamily="34" charset="0"/>
                <a:cs typeface="Tahoma" pitchFamily="34" charset="0"/>
              </a:rPr>
              <a:t>KURISCHE NEHRUNG</a:t>
            </a:r>
            <a:endParaRPr lang="ru-RU" sz="1600" b="1" dirty="0">
              <a:solidFill>
                <a:schemeClr val="accent1">
                  <a:lumMod val="75000"/>
                </a:schemeClr>
              </a:solidFill>
              <a:latin typeface="Comic Sans MS" panose="030F0702030302020204" pitchFamily="66" charset="0"/>
            </a:endParaRPr>
          </a:p>
        </p:txBody>
      </p:sp>
      <p:sp>
        <p:nvSpPr>
          <p:cNvPr id="2" name="Прямоугольник 1"/>
          <p:cNvSpPr/>
          <p:nvPr/>
        </p:nvSpPr>
        <p:spPr>
          <a:xfrm>
            <a:off x="212238" y="1388385"/>
            <a:ext cx="4102987" cy="1477328"/>
          </a:xfrm>
          <a:prstGeom prst="rect">
            <a:avLst/>
          </a:prstGeom>
        </p:spPr>
        <p:txBody>
          <a:bodyPr wrap="square">
            <a:spAutoFit/>
          </a:bodyPr>
          <a:lstStyle/>
          <a:p>
            <a:pPr algn="just"/>
            <a:r>
              <a:rPr lang="de-DE" dirty="0">
                <a:solidFill>
                  <a:schemeClr val="accent2">
                    <a:lumMod val="50000"/>
                  </a:schemeClr>
                </a:solidFill>
              </a:rPr>
              <a:t>Russische Seite: das Institut für Wasser- und Forstwirtschaft „</a:t>
            </a:r>
            <a:r>
              <a:rPr lang="de-DE" dirty="0" err="1">
                <a:solidFill>
                  <a:schemeClr val="accent2">
                    <a:lumMod val="50000"/>
                  </a:schemeClr>
                </a:solidFill>
              </a:rPr>
              <a:t>Rosgiproles</a:t>
            </a:r>
            <a:r>
              <a:rPr lang="de-DE" dirty="0">
                <a:solidFill>
                  <a:schemeClr val="accent2">
                    <a:lumMod val="50000"/>
                  </a:schemeClr>
                </a:solidFill>
              </a:rPr>
              <a:t>“, das Geographische Institut der russischen Akademie der Wissenschaften, NGO „Naturfreunde“</a:t>
            </a:r>
          </a:p>
        </p:txBody>
      </p:sp>
      <p:sp>
        <p:nvSpPr>
          <p:cNvPr id="3" name="Прямоугольник 2"/>
          <p:cNvSpPr/>
          <p:nvPr/>
        </p:nvSpPr>
        <p:spPr>
          <a:xfrm>
            <a:off x="4597516" y="1429224"/>
            <a:ext cx="4184534" cy="1200329"/>
          </a:xfrm>
          <a:prstGeom prst="rect">
            <a:avLst/>
          </a:prstGeom>
        </p:spPr>
        <p:txBody>
          <a:bodyPr wrap="square">
            <a:spAutoFit/>
          </a:bodyPr>
          <a:lstStyle/>
          <a:p>
            <a:pPr algn="just"/>
            <a:r>
              <a:rPr lang="de-DE" dirty="0">
                <a:solidFill>
                  <a:schemeClr val="accent2">
                    <a:lumMod val="50000"/>
                  </a:schemeClr>
                </a:solidFill>
              </a:rPr>
              <a:t>Litauische Seite: Abteilung für Forst und Naturschutzgebiete, das Zentrum für das Kulturerbe der Republik.</a:t>
            </a:r>
          </a:p>
          <a:p>
            <a:pPr algn="just"/>
            <a:r>
              <a:rPr lang="de-DE" dirty="0">
                <a:solidFill>
                  <a:schemeClr val="accent2">
                    <a:lumMod val="50000"/>
                  </a:schemeClr>
                </a:solidFill>
              </a:rPr>
              <a:t>Deutsche Seite: TU Dresden.</a:t>
            </a:r>
          </a:p>
        </p:txBody>
      </p:sp>
    </p:spTree>
    <p:extLst>
      <p:ext uri="{BB962C8B-B14F-4D97-AF65-F5344CB8AC3E}">
        <p14:creationId xmlns:p14="http://schemas.microsoft.com/office/powerpoint/2010/main" val="19444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279401" y="94596"/>
            <a:ext cx="5981699" cy="630959"/>
          </a:xfrm>
          <a:solidFill>
            <a:schemeClr val="bg1"/>
          </a:solidFill>
        </p:spPr>
        <p:txBody>
          <a:bodyPr>
            <a:normAutofit fontScale="90000"/>
          </a:bodyPr>
          <a:lstStyle/>
          <a:p>
            <a:pPr algn="r"/>
            <a:r>
              <a:rPr lang="ru-RU" altLang="ru-RU" sz="2000" dirty="0"/>
              <a:t>Оформление заявки и подготовка</a:t>
            </a:r>
            <a:br>
              <a:rPr lang="ru-RU" altLang="ru-RU" sz="2000" dirty="0"/>
            </a:br>
            <a:r>
              <a:rPr lang="ru-RU" altLang="ru-RU" sz="2000" dirty="0"/>
              <a:t>документов</a:t>
            </a:r>
          </a:p>
        </p:txBody>
      </p:sp>
      <p:pic>
        <p:nvPicPr>
          <p:cNvPr id="1028"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399" b="65500"/>
          <a:stretch/>
        </p:blipFill>
        <p:spPr bwMode="auto">
          <a:xfrm>
            <a:off x="279400" y="508000"/>
            <a:ext cx="391795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8" r="-472"/>
          <a:stretch/>
        </p:blipFill>
        <p:spPr bwMode="auto">
          <a:xfrm>
            <a:off x="635000" y="1015999"/>
            <a:ext cx="4756807" cy="1263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2500" y="2847070"/>
            <a:ext cx="3949700" cy="263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2857500"/>
            <a:ext cx="3005584"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52464" y="4405819"/>
            <a:ext cx="3991536" cy="245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13000" y="4775115"/>
            <a:ext cx="3848100" cy="208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57281"/>
          <a:stretch/>
        </p:blipFill>
        <p:spPr bwMode="auto">
          <a:xfrm>
            <a:off x="945931" y="1803400"/>
            <a:ext cx="522627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79204" y="697379"/>
            <a:ext cx="2870200" cy="3416320"/>
          </a:xfrm>
          <a:prstGeom prst="rect">
            <a:avLst/>
          </a:prstGeom>
          <a:noFill/>
        </p:spPr>
        <p:txBody>
          <a:bodyPr wrap="square" rtlCol="0">
            <a:spAutoFit/>
          </a:bodyPr>
          <a:lstStyle/>
          <a:p>
            <a:pPr algn="just"/>
            <a:r>
              <a:rPr lang="ru-RU" dirty="0">
                <a:solidFill>
                  <a:schemeClr val="accent2">
                    <a:lumMod val="50000"/>
                  </a:schemeClr>
                </a:solidFill>
              </a:rPr>
              <a:t>В 1999 году была подготовлена номинация Куршской косы. Она включала форму для представления объекта (с развёрнутой </a:t>
            </a:r>
            <a:r>
              <a:rPr lang="ru-RU" dirty="0" err="1">
                <a:solidFill>
                  <a:schemeClr val="accent2">
                    <a:lumMod val="50000"/>
                  </a:schemeClr>
                </a:solidFill>
              </a:rPr>
              <a:t>аргумен-тацией</a:t>
            </a:r>
            <a:r>
              <a:rPr lang="ru-RU" dirty="0">
                <a:solidFill>
                  <a:schemeClr val="accent2">
                    <a:lumMod val="50000"/>
                  </a:schemeClr>
                </a:solidFill>
              </a:rPr>
              <a:t> каждого пункта), высококачественные слайды, карты и список литературы, посвящён-</a:t>
            </a:r>
            <a:r>
              <a:rPr lang="ru-RU" dirty="0" err="1">
                <a:solidFill>
                  <a:schemeClr val="accent2">
                    <a:lumMod val="50000"/>
                  </a:schemeClr>
                </a:solidFill>
              </a:rPr>
              <a:t>ный</a:t>
            </a:r>
            <a:r>
              <a:rPr lang="ru-RU" dirty="0">
                <a:solidFill>
                  <a:schemeClr val="accent2">
                    <a:lumMod val="50000"/>
                  </a:schemeClr>
                </a:solidFill>
              </a:rPr>
              <a:t> характеристике и описанию объекта.</a:t>
            </a:r>
          </a:p>
        </p:txBody>
      </p:sp>
    </p:spTree>
    <p:extLst>
      <p:ext uri="{BB962C8B-B14F-4D97-AF65-F5344CB8AC3E}">
        <p14:creationId xmlns:p14="http://schemas.microsoft.com/office/powerpoint/2010/main" val="228091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425669" y="63064"/>
            <a:ext cx="6416550" cy="630959"/>
          </a:xfrm>
          <a:solidFill>
            <a:schemeClr val="bg1"/>
          </a:solidFill>
        </p:spPr>
        <p:txBody>
          <a:bodyPr>
            <a:noAutofit/>
          </a:bodyPr>
          <a:lstStyle/>
          <a:p>
            <a:pPr algn="r"/>
            <a:r>
              <a:rPr lang="de-DE" altLang="ru-RU" sz="2000" dirty="0"/>
              <a:t>Antragstellung und Vorbereitung</a:t>
            </a:r>
            <a:br>
              <a:rPr lang="de-DE" altLang="ru-RU" sz="2000" dirty="0"/>
            </a:br>
            <a:r>
              <a:rPr lang="de-DE" altLang="ru-RU" sz="2000" dirty="0"/>
              <a:t>von Unterlagen</a:t>
            </a:r>
            <a:endParaRPr lang="ru-RU" altLang="ru-RU" sz="2000" dirty="0"/>
          </a:p>
        </p:txBody>
      </p:sp>
      <p:pic>
        <p:nvPicPr>
          <p:cNvPr id="1028"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399" b="65500"/>
          <a:stretch/>
        </p:blipFill>
        <p:spPr bwMode="auto">
          <a:xfrm>
            <a:off x="315310" y="508000"/>
            <a:ext cx="3736428"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8" r="-472"/>
          <a:stretch/>
        </p:blipFill>
        <p:spPr bwMode="auto">
          <a:xfrm>
            <a:off x="756744" y="1015999"/>
            <a:ext cx="4745421" cy="1263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2500" y="2847070"/>
            <a:ext cx="3949700" cy="263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2857500"/>
            <a:ext cx="3005584"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52464" y="4405819"/>
            <a:ext cx="3991536" cy="245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13000" y="4775115"/>
            <a:ext cx="3848100" cy="208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57281"/>
          <a:stretch/>
        </p:blipFill>
        <p:spPr bwMode="auto">
          <a:xfrm>
            <a:off x="1166648" y="1803400"/>
            <a:ext cx="5005552"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261100" y="1015999"/>
            <a:ext cx="2870200" cy="3139321"/>
          </a:xfrm>
          <a:prstGeom prst="rect">
            <a:avLst/>
          </a:prstGeom>
          <a:noFill/>
        </p:spPr>
        <p:txBody>
          <a:bodyPr wrap="square" rtlCol="0">
            <a:spAutoFit/>
          </a:bodyPr>
          <a:lstStyle/>
          <a:p>
            <a:pPr algn="just"/>
            <a:r>
              <a:rPr lang="ru-RU" dirty="0">
                <a:solidFill>
                  <a:schemeClr val="accent2">
                    <a:lumMod val="50000"/>
                  </a:schemeClr>
                </a:solidFill>
              </a:rPr>
              <a:t>1999</a:t>
            </a:r>
            <a:r>
              <a:rPr lang="de-DE" dirty="0">
                <a:solidFill>
                  <a:schemeClr val="accent2">
                    <a:lumMod val="50000"/>
                  </a:schemeClr>
                </a:solidFill>
              </a:rPr>
              <a:t> wurde die Nominierung der </a:t>
            </a:r>
            <a:r>
              <a:rPr lang="de-DE" dirty="0" err="1">
                <a:solidFill>
                  <a:schemeClr val="accent2">
                    <a:lumMod val="50000"/>
                  </a:schemeClr>
                </a:solidFill>
              </a:rPr>
              <a:t>Kurischen</a:t>
            </a:r>
            <a:r>
              <a:rPr lang="de-DE" dirty="0">
                <a:solidFill>
                  <a:schemeClr val="accent2">
                    <a:lumMod val="50000"/>
                  </a:schemeClr>
                </a:solidFill>
              </a:rPr>
              <a:t> Nehrung fertig gemacht. Sie beinhaltete die Objekt-Präsentation (ausführliche Argumente zu jedem Punkt), hochwertige Bilder; Karten sowie Literaturliste mit Referenzen für die Objekt-Beschreibung</a:t>
            </a:r>
            <a:r>
              <a:rPr lang="ru-RU" dirty="0">
                <a:solidFill>
                  <a:schemeClr val="accent2">
                    <a:lumMod val="50000"/>
                  </a:schemeClr>
                </a:solidFill>
              </a:rPr>
              <a:t>.</a:t>
            </a:r>
          </a:p>
        </p:txBody>
      </p:sp>
    </p:spTree>
    <p:extLst>
      <p:ext uri="{BB962C8B-B14F-4D97-AF65-F5344CB8AC3E}">
        <p14:creationId xmlns:p14="http://schemas.microsoft.com/office/powerpoint/2010/main" val="2797125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29"/>
          <a:stretch/>
        </p:blipFill>
        <p:spPr bwMode="auto">
          <a:xfrm>
            <a:off x="1669908" y="862292"/>
            <a:ext cx="2623215" cy="259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091" t="-139" r="7411" b="-1"/>
          <a:stretch/>
        </p:blipFill>
        <p:spPr bwMode="auto">
          <a:xfrm>
            <a:off x="0" y="846526"/>
            <a:ext cx="2238705" cy="222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a:spLocks noGrp="1"/>
          </p:cNvSpPr>
          <p:nvPr>
            <p:ph type="title"/>
          </p:nvPr>
        </p:nvSpPr>
        <p:spPr>
          <a:xfrm>
            <a:off x="241300" y="78830"/>
            <a:ext cx="8610600" cy="630959"/>
          </a:xfrm>
          <a:solidFill>
            <a:schemeClr val="bg1"/>
          </a:solidFill>
        </p:spPr>
        <p:txBody>
          <a:bodyPr>
            <a:normAutofit fontScale="90000"/>
          </a:bodyPr>
          <a:lstStyle/>
          <a:p>
            <a:pPr algn="ctr"/>
            <a:r>
              <a:rPr lang="ru-RU" altLang="ru-RU" sz="2000" dirty="0"/>
              <a:t>Критерии, подтверждающие мировую ценность объекта</a:t>
            </a:r>
            <a:br>
              <a:rPr lang="ru-RU" altLang="ru-RU" sz="2000" dirty="0"/>
            </a:br>
            <a:r>
              <a:rPr lang="de-DE" altLang="ru-RU" sz="2000" dirty="0"/>
              <a:t>Bestätigungskriterien für den Weltrang des Objektes und seines Wertes</a:t>
            </a:r>
            <a:endParaRPr lang="ru-RU" altLang="ru-RU" sz="2000" dirty="0"/>
          </a:p>
        </p:txBody>
      </p:sp>
      <p:sp>
        <p:nvSpPr>
          <p:cNvPr id="12" name="Прямоугольник 11"/>
          <p:cNvSpPr/>
          <p:nvPr/>
        </p:nvSpPr>
        <p:spPr>
          <a:xfrm>
            <a:off x="4559300" y="865410"/>
            <a:ext cx="4584700" cy="5570756"/>
          </a:xfrm>
          <a:prstGeom prst="rect">
            <a:avLst/>
          </a:prstGeom>
          <a:solidFill>
            <a:schemeClr val="bg1">
              <a:alpha val="61000"/>
            </a:schemeClr>
          </a:solidFill>
        </p:spPr>
        <p:txBody>
          <a:bodyPr wrap="square">
            <a:spAutoFit/>
          </a:bodyPr>
          <a:lstStyle/>
          <a:p>
            <a:pPr algn="ctr"/>
            <a:r>
              <a:rPr lang="ru-RU" sz="1400" b="1" dirty="0"/>
              <a:t>Статус всемирного наследия Куршская коса получила по следующим</a:t>
            </a:r>
            <a:r>
              <a:rPr lang="en-US" sz="1400" b="1" dirty="0"/>
              <a:t> </a:t>
            </a:r>
            <a:r>
              <a:rPr lang="ru-RU" sz="1400" b="1" dirty="0"/>
              <a:t>базовым критериям:</a:t>
            </a:r>
            <a:endParaRPr lang="de-DE" sz="1400" b="1" dirty="0"/>
          </a:p>
          <a:p>
            <a:pPr algn="ctr"/>
            <a:endParaRPr lang="de-DE" sz="1400" b="1" dirty="0"/>
          </a:p>
          <a:p>
            <a:pPr algn="ctr"/>
            <a:r>
              <a:rPr lang="de-DE" sz="1400" b="1" dirty="0"/>
              <a:t>Die </a:t>
            </a:r>
            <a:r>
              <a:rPr lang="de-DE" sz="1400" b="1" dirty="0" err="1"/>
              <a:t>Kurische</a:t>
            </a:r>
            <a:r>
              <a:rPr lang="de-DE" sz="1400" b="1" dirty="0"/>
              <a:t> Nehrung erhielt den Status des Weltkulturerbes anhand folgender Basis-Kriterien: </a:t>
            </a:r>
            <a:endParaRPr lang="ru-RU" sz="1400" b="1" dirty="0"/>
          </a:p>
          <a:p>
            <a:endParaRPr lang="ru-RU" sz="1400" dirty="0"/>
          </a:p>
          <a:p>
            <a:pPr marL="285750" lvl="0" indent="-285750" algn="just">
              <a:buFontTx/>
              <a:buChar char="-"/>
            </a:pPr>
            <a:r>
              <a:rPr lang="de-DE" sz="1600" i="1" dirty="0"/>
              <a:t>N (i) </a:t>
            </a:r>
            <a:r>
              <a:rPr lang="ru-RU" sz="1600" dirty="0"/>
              <a:t>является выдающимся примером, характеризующим последний этап эволюции Земли с высокой динамичностью геолого-геоморфологических процессов;</a:t>
            </a:r>
            <a:endParaRPr lang="de-DE" sz="1600" dirty="0"/>
          </a:p>
          <a:p>
            <a:pPr marL="285750" lvl="0" indent="-285750" algn="just">
              <a:buFontTx/>
              <a:buChar char="-"/>
            </a:pPr>
            <a:r>
              <a:rPr lang="de-DE" sz="1600" dirty="0">
                <a:solidFill>
                  <a:schemeClr val="accent2">
                    <a:lumMod val="75000"/>
                  </a:schemeClr>
                </a:solidFill>
              </a:rPr>
              <a:t>Ein herausragendes Beispiel der letzten Evolutionsetappe der Erde, das eine hohe Dynamik der geologischen und geomorphologischen Prozesse aufweist</a:t>
            </a:r>
          </a:p>
          <a:p>
            <a:pPr lvl="0" algn="just"/>
            <a:endParaRPr lang="ru-RU" sz="1600" dirty="0">
              <a:solidFill>
                <a:schemeClr val="accent2">
                  <a:lumMod val="50000"/>
                </a:schemeClr>
              </a:solidFill>
            </a:endParaRPr>
          </a:p>
          <a:p>
            <a:pPr marL="285750" lvl="0" indent="-285750" algn="just">
              <a:buFontTx/>
              <a:buChar char="-"/>
            </a:pPr>
            <a:r>
              <a:rPr lang="de-DE" sz="1600" i="1" dirty="0"/>
              <a:t>N (iv) </a:t>
            </a:r>
            <a:r>
              <a:rPr lang="ru-RU" sz="1600" dirty="0"/>
              <a:t>выдающийся пример, характеризующий значительное разнообразие экологических процессов и развития экосистем;</a:t>
            </a:r>
            <a:endParaRPr lang="de-DE" sz="1600" dirty="0"/>
          </a:p>
          <a:p>
            <a:pPr marL="285750" lvl="0" indent="-285750" algn="just">
              <a:buFontTx/>
              <a:buChar char="-"/>
            </a:pPr>
            <a:r>
              <a:rPr lang="de-DE" sz="1600" dirty="0">
                <a:solidFill>
                  <a:schemeClr val="accent2">
                    <a:lumMod val="75000"/>
                  </a:schemeClr>
                </a:solidFill>
              </a:rPr>
              <a:t>Ein herausragendes Beispiel der bedeutenden Vielfalt an Umweltprozessen und Entwicklung von Öko-Systemen</a:t>
            </a:r>
          </a:p>
        </p:txBody>
      </p:sp>
      <p:pic>
        <p:nvPicPr>
          <p:cNvPr id="205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074273"/>
            <a:ext cx="4299292" cy="353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22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29"/>
          <a:stretch/>
        </p:blipFill>
        <p:spPr bwMode="auto">
          <a:xfrm>
            <a:off x="1669908" y="862292"/>
            <a:ext cx="2623215" cy="259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091" t="-139" r="7411" b="-1"/>
          <a:stretch/>
        </p:blipFill>
        <p:spPr bwMode="auto">
          <a:xfrm>
            <a:off x="0" y="846526"/>
            <a:ext cx="2238705" cy="222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a:spLocks noGrp="1"/>
          </p:cNvSpPr>
          <p:nvPr>
            <p:ph type="title"/>
          </p:nvPr>
        </p:nvSpPr>
        <p:spPr>
          <a:xfrm>
            <a:off x="241300" y="0"/>
            <a:ext cx="8610600" cy="630959"/>
          </a:xfrm>
          <a:solidFill>
            <a:schemeClr val="bg1"/>
          </a:solidFill>
        </p:spPr>
        <p:txBody>
          <a:bodyPr>
            <a:normAutofit fontScale="90000"/>
          </a:bodyPr>
          <a:lstStyle/>
          <a:p>
            <a:pPr algn="ctr"/>
            <a:r>
              <a:rPr lang="ru-RU" altLang="ru-RU" sz="2000" dirty="0"/>
              <a:t>Критерии, подтверждающие мировую ценность объекта</a:t>
            </a:r>
            <a:br>
              <a:rPr lang="ru-RU" altLang="ru-RU" sz="2000" dirty="0"/>
            </a:br>
            <a:r>
              <a:rPr lang="de-DE" altLang="ru-RU" sz="2000" dirty="0"/>
              <a:t>Bestätigungskriterien für den Weltrang des Objektes und seines Wertes</a:t>
            </a:r>
            <a:endParaRPr lang="ru-RU" altLang="ru-RU" sz="2000" dirty="0"/>
          </a:p>
        </p:txBody>
      </p:sp>
      <p:sp>
        <p:nvSpPr>
          <p:cNvPr id="12" name="Прямоугольник 11"/>
          <p:cNvSpPr/>
          <p:nvPr/>
        </p:nvSpPr>
        <p:spPr>
          <a:xfrm>
            <a:off x="4370108" y="883318"/>
            <a:ext cx="4584700" cy="5109091"/>
          </a:xfrm>
          <a:prstGeom prst="rect">
            <a:avLst/>
          </a:prstGeom>
          <a:solidFill>
            <a:schemeClr val="bg1">
              <a:alpha val="61000"/>
            </a:schemeClr>
          </a:solidFill>
        </p:spPr>
        <p:txBody>
          <a:bodyPr wrap="square">
            <a:spAutoFit/>
          </a:bodyPr>
          <a:lstStyle/>
          <a:p>
            <a:pPr algn="ctr"/>
            <a:r>
              <a:rPr lang="ru-RU" sz="1400" b="1" dirty="0"/>
              <a:t>Статус всемирного наследия Куршская коса получила по следующим</a:t>
            </a:r>
            <a:r>
              <a:rPr lang="en-US" sz="1400" b="1" dirty="0"/>
              <a:t> </a:t>
            </a:r>
            <a:r>
              <a:rPr lang="ru-RU" sz="1400" b="1" dirty="0"/>
              <a:t>базовым критериям:</a:t>
            </a:r>
            <a:endParaRPr lang="de-DE" sz="1400" b="1" dirty="0"/>
          </a:p>
          <a:p>
            <a:pPr algn="ctr"/>
            <a:r>
              <a:rPr lang="de-DE" sz="1400" b="1" dirty="0"/>
              <a:t>Die </a:t>
            </a:r>
            <a:r>
              <a:rPr lang="de-DE" sz="1400" b="1" dirty="0" err="1"/>
              <a:t>Kurische</a:t>
            </a:r>
            <a:r>
              <a:rPr lang="de-DE" sz="1400" b="1" dirty="0"/>
              <a:t> Nehrung erhielt den Status des Weltkulturerbes anhand folgender Basis-Kriterien: </a:t>
            </a:r>
            <a:endParaRPr lang="ru-RU" sz="1400" b="1" dirty="0"/>
          </a:p>
          <a:p>
            <a:pPr lvl="0" algn="just"/>
            <a:endParaRPr lang="ru-RU" sz="1400" dirty="0">
              <a:solidFill>
                <a:schemeClr val="accent2">
                  <a:lumMod val="50000"/>
                </a:schemeClr>
              </a:solidFill>
            </a:endParaRPr>
          </a:p>
          <a:p>
            <a:pPr marL="285750" lvl="0" indent="-285750" algn="just">
              <a:buFontTx/>
              <a:buChar char="-"/>
            </a:pPr>
            <a:r>
              <a:rPr lang="de-DE" sz="1600" i="1" dirty="0"/>
              <a:t>N (iii) </a:t>
            </a:r>
            <a:r>
              <a:rPr lang="ru-RU" sz="1600" dirty="0"/>
              <a:t>содержит  ландшафты исключительной красоты и эстетического значения;</a:t>
            </a:r>
            <a:endParaRPr lang="de-DE" sz="1600" dirty="0"/>
          </a:p>
          <a:p>
            <a:pPr marL="285750" lvl="0" indent="-285750" algn="just">
              <a:buFontTx/>
              <a:buChar char="-"/>
            </a:pPr>
            <a:r>
              <a:rPr lang="de-DE" sz="1600" dirty="0">
                <a:solidFill>
                  <a:schemeClr val="accent2">
                    <a:lumMod val="75000"/>
                  </a:schemeClr>
                </a:solidFill>
              </a:rPr>
              <a:t>Landschaftsbilder von einzigartiger Schönheit und großer ästhetischer Bedeutung;</a:t>
            </a:r>
          </a:p>
          <a:p>
            <a:pPr lvl="0" algn="just"/>
            <a:endParaRPr lang="ru-RU" sz="1600" dirty="0">
              <a:solidFill>
                <a:schemeClr val="accent2">
                  <a:lumMod val="50000"/>
                </a:schemeClr>
              </a:solidFill>
            </a:endParaRPr>
          </a:p>
          <a:p>
            <a:pPr marL="285750" lvl="0" indent="-285750" algn="just">
              <a:buFontTx/>
              <a:buChar char="-"/>
            </a:pPr>
            <a:r>
              <a:rPr lang="de-DE" sz="1600" i="1" dirty="0"/>
              <a:t>N (ii) </a:t>
            </a:r>
            <a:r>
              <a:rPr lang="ru-RU" sz="1600" dirty="0"/>
              <a:t>содержит природные местообитания, наиболее важные и значительные для сохранения биоразнообразия, включая виды универсальной ценности с точки зрения науки и сохранности;</a:t>
            </a:r>
            <a:endParaRPr lang="de-DE" sz="1600" dirty="0"/>
          </a:p>
          <a:p>
            <a:pPr marL="285750" lvl="0" indent="-285750" algn="just">
              <a:buFontTx/>
              <a:buChar char="-"/>
            </a:pPr>
            <a:r>
              <a:rPr lang="de-DE" sz="1600" dirty="0">
                <a:solidFill>
                  <a:schemeClr val="accent2">
                    <a:lumMod val="75000"/>
                  </a:schemeClr>
                </a:solidFill>
              </a:rPr>
              <a:t>Natürliche Lebensräume, die am wichtigsten und bedeutsamsten für die Erhaltung der Bio-Diversität sind, insbesondere für Arten mit universellem Wert für die Wissenschaft und Erhaltung</a:t>
            </a:r>
            <a:endParaRPr lang="ru-RU" sz="1600" dirty="0">
              <a:solidFill>
                <a:schemeClr val="accent2">
                  <a:lumMod val="75000"/>
                </a:schemeClr>
              </a:solidFill>
            </a:endParaRPr>
          </a:p>
        </p:txBody>
      </p:sp>
      <p:pic>
        <p:nvPicPr>
          <p:cNvPr id="205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074273"/>
            <a:ext cx="4299292" cy="353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522608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1716</Words>
  <Application>Microsoft Office PowerPoint</Application>
  <PresentationFormat>Bildschirmpräsentation (4:3)</PresentationFormat>
  <Paragraphs>178</Paragraphs>
  <Slides>21</Slides>
  <Notes>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Calibri</vt:lpstr>
      <vt:lpstr>Comic Sans MS</vt:lpstr>
      <vt:lpstr>Tahoma</vt:lpstr>
      <vt:lpstr>Times New Roman</vt:lpstr>
      <vt:lpstr>Тема Office</vt:lpstr>
      <vt:lpstr>Опыт работы НП «Куршская коса» в системе ЮНЕСКО:  проблемы, взаимодействие, организационные вопросы </vt:lpstr>
      <vt:lpstr>Преимущества статуса объекта всемирного наследия Status des Weltkulturerbeobjektes - Vorteile</vt:lpstr>
      <vt:lpstr>Подготовка номинации –  Vorbereitung für die Nominierung</vt:lpstr>
      <vt:lpstr>Оформление заявки и подготовка документов</vt:lpstr>
      <vt:lpstr>Vorbereitung von Antragsunterlagen</vt:lpstr>
      <vt:lpstr>Оформление заявки и подготовка документов</vt:lpstr>
      <vt:lpstr>Antragstellung und Vorbereitung von Unterlagen</vt:lpstr>
      <vt:lpstr>Критерии, подтверждающие мировую ценность объекта Bestätigungskriterien für den Weltrang des Objektes und seines Wertes</vt:lpstr>
      <vt:lpstr>Критерии, подтверждающие мировую ценность объекта Bestätigungskriterien für den Weltrang des Objektes und seines Wertes</vt:lpstr>
      <vt:lpstr>Критерии, подтверждающие мировую ценность объекта  Bestätigungskriterien für den Weltrang des Objektes und seines Wertes</vt:lpstr>
      <vt:lpstr>Включение в Список Всемирного Наследия Aufnahme in die Welterbeliste</vt:lpstr>
      <vt:lpstr>Запрос срочной помощи Dringender Hilferuf</vt:lpstr>
      <vt:lpstr>Запрос срочной помощи Dringender Hilferuf</vt:lpstr>
      <vt:lpstr>Мониторинг и отчётность Monitoring und Berichterstattung</vt:lpstr>
      <vt:lpstr>Мониторинг и отчётность</vt:lpstr>
      <vt:lpstr>Monitoring und Berichterstattung</vt:lpstr>
      <vt:lpstr>Обучение - Schulung</vt:lpstr>
      <vt:lpstr>Совместный план управления объектом Всемирного наследия ЮНЕСКО «Куршская коса» Gemeinsamer Plan der Verwaltung des UNESCO-Weltkulturerbeobjektes „Kurische Nehrung“</vt:lpstr>
      <vt:lpstr>Всемирная универсальная ценность Aussergewöhnlicher universeller Wert</vt:lpstr>
      <vt:lpstr>http://whc.unesco.org/en/list/994/ </vt:lpstr>
      <vt:lpstr>Спасибо за внимание! Danke für die Aufmerksamkeit!</vt:lpstr>
    </vt:vector>
  </TitlesOfParts>
  <Manager>Калина А.А.</Manager>
  <Company>ФГБУ НП "Куршская коса"</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Опыт работы НП "Куршская коса" в системе ЮНЕСКО</dc:title>
  <dc:subject>ЮНЕСКО</dc:subject>
  <dc:creator>Рыльков О.В.</dc:creator>
  <cp:lastModifiedBy>Olga Vaulina</cp:lastModifiedBy>
  <cp:revision>162</cp:revision>
  <dcterms:created xsi:type="dcterms:W3CDTF">2014-04-15T14:30:10Z</dcterms:created>
  <dcterms:modified xsi:type="dcterms:W3CDTF">2017-10-24T14:11:42Z</dcterms:modified>
  <cp:category>ЕКАТ</cp:category>
</cp:coreProperties>
</file>